
<file path=[Content_Types].xml><?xml version="1.0" encoding="utf-8"?>
<Types xmlns="http://schemas.openxmlformats.org/package/2006/content-types">
  <Default Extension="emf" ContentType="image/x-emf"/>
  <Default Extension="jpeg" ContentType="image/jpeg"/>
  <Default Extension="jpg" ContentType="image/jpeg"/>
  <Default Extension="mp4" ContentType="video/mp4"/>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tags/tag1.xml" ContentType="application/vnd.openxmlformats-officedocument.presentationml.tags+xml"/>
  <Override PartName="/ppt/notesSlides/notesSlide2.xml" ContentType="application/vnd.openxmlformats-officedocument.presentationml.notesSlide+xml"/>
  <Override PartName="/ppt/tags/tag2.xml" ContentType="application/vnd.openxmlformats-officedocument.presentationml.tags+xml"/>
  <Override PartName="/ppt/notesSlides/notesSlide3.xml" ContentType="application/vnd.openxmlformats-officedocument.presentationml.notesSlide+xml"/>
  <Override PartName="/ppt/tags/tag3.xml" ContentType="application/vnd.openxmlformats-officedocument.presentationml.tags+xml"/>
  <Override PartName="/ppt/notesSlides/notesSlide4.xml" ContentType="application/vnd.openxmlformats-officedocument.presentationml.notesSlide+xml"/>
  <Override PartName="/ppt/tags/tag4.xml" ContentType="application/vnd.openxmlformats-officedocument.presentationml.tags+xml"/>
  <Override PartName="/ppt/notesSlides/notesSlide5.xml" ContentType="application/vnd.openxmlformats-officedocument.presentationml.notesSlide+xml"/>
  <Override PartName="/ppt/tags/tag5.xml" ContentType="application/vnd.openxmlformats-officedocument.presentationml.tags+xml"/>
  <Override PartName="/ppt/notesSlides/notesSlide6.xml" ContentType="application/vnd.openxmlformats-officedocument.presentationml.notesSlide+xml"/>
  <Override PartName="/ppt/tags/tag6.xml" ContentType="application/vnd.openxmlformats-officedocument.presentationml.tags+xml"/>
  <Override PartName="/ppt/notesSlides/notesSlide7.xml" ContentType="application/vnd.openxmlformats-officedocument.presentationml.notesSlide+xml"/>
  <Override PartName="/ppt/tags/tag7.xml" ContentType="application/vnd.openxmlformats-officedocument.presentationml.tags+xml"/>
  <Override PartName="/ppt/notesSlides/notesSlide8.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tags/tag8.xml" ContentType="application/vnd.openxmlformats-officedocument.presentationml.tags+xml"/>
  <Override PartName="/ppt/notesSlides/notesSlide9.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tags/tag9.xml" ContentType="application/vnd.openxmlformats-officedocument.presentationml.tags+xml"/>
  <Override PartName="/ppt/notesSlides/notesSlide10.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tags/tag10.xml" ContentType="application/vnd.openxmlformats-officedocument.presentationml.tags+xml"/>
  <Override PartName="/ppt/notesSlides/notesSlide11.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tags/tag11.xml" ContentType="application/vnd.openxmlformats-officedocument.presentationml.tags+xml"/>
  <Override PartName="/ppt/notesSlides/notesSlide12.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tags/tag12.xml" ContentType="application/vnd.openxmlformats-officedocument.presentationml.tags+xml"/>
  <Override PartName="/ppt/notesSlides/notesSlide13.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14.xml" ContentType="application/vnd.openxmlformats-officedocument.presentationml.notesSlide+xml"/>
  <Override PartName="/ppt/tags/tag13.xml" ContentType="application/vnd.openxmlformats-officedocument.presentationml.tags+xml"/>
  <Override PartName="/ppt/notesSlides/notesSlide15.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tags/tag14.xml" ContentType="application/vnd.openxmlformats-officedocument.presentationml.tags+xml"/>
  <Override PartName="/ppt/notesSlides/notesSlide16.xml" ContentType="application/vnd.openxmlformats-officedocument.presentationml.notesSlide+xml"/>
  <Override PartName="/ppt/tags/tag15.xml" ContentType="application/vnd.openxmlformats-officedocument.presentationml.tags+xml"/>
  <Override PartName="/ppt/notesSlides/notesSlide17.xml" ContentType="application/vnd.openxmlformats-officedocument.presentationml.notesSlide+xml"/>
  <Override PartName="/ppt/tags/tag16.xml" ContentType="application/vnd.openxmlformats-officedocument.presentationml.tags+xml"/>
  <Override PartName="/ppt/notesSlides/notesSlide18.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tags/tag17.xml" ContentType="application/vnd.openxmlformats-officedocument.presentationml.tags+xml"/>
  <Override PartName="/ppt/notesSlides/notesSlide19.xml" ContentType="application/vnd.openxmlformats-officedocument.presentationml.notesSlide+xml"/>
  <Override PartName="/ppt/tags/tag18.xml" ContentType="application/vnd.openxmlformats-officedocument.presentationml.tags+xml"/>
  <Override PartName="/ppt/notesSlides/notesSlide20.xml" ContentType="application/vnd.openxmlformats-officedocument.presentationml.notesSlide+xml"/>
  <Override PartName="/ppt/tags/tag19.xml" ContentType="application/vnd.openxmlformats-officedocument.presentationml.tags+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tags/tag20.xml" ContentType="application/vnd.openxmlformats-officedocument.presentationml.tags+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tags/tag21.xml" ContentType="application/vnd.openxmlformats-officedocument.presentationml.tags+xml"/>
  <Override PartName="/ppt/notesSlides/notesSlide26.xml" ContentType="application/vnd.openxmlformats-officedocument.presentationml.notesSlide+xml"/>
  <Override PartName="/ppt/tags/tag22.xml" ContentType="application/vnd.openxmlformats-officedocument.presentationml.tags+xml"/>
  <Override PartName="/ppt/notesSlides/notesSlide27.xml" ContentType="application/vnd.openxmlformats-officedocument.presentationml.notesSlide+xml"/>
  <Override PartName="/ppt/tags/tag23.xml" ContentType="application/vnd.openxmlformats-officedocument.presentationml.tags+xml"/>
  <Override PartName="/ppt/notesSlides/notesSlide28.xml" ContentType="application/vnd.openxmlformats-officedocument.presentationml.notesSlide+xml"/>
  <Override PartName="/ppt/tags/tag24.xml" ContentType="application/vnd.openxmlformats-officedocument.presentationml.tags+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tags/tag25.xml" ContentType="application/vnd.openxmlformats-officedocument.presentationml.tags+xml"/>
  <Override PartName="/ppt/notesSlides/notesSlide32.xml" ContentType="application/vnd.openxmlformats-officedocument.presentationml.notesSlide+xml"/>
  <Override PartName="/ppt/tags/tag26.xml" ContentType="application/vnd.openxmlformats-officedocument.presentationml.tags+xml"/>
  <Override PartName="/ppt/notesSlides/notesSlide33.xml" ContentType="application/vnd.openxmlformats-officedocument.presentationml.notesSlide+xml"/>
  <Override PartName="/ppt/tags/tag27.xml" ContentType="application/vnd.openxmlformats-officedocument.presentationml.tags+xml"/>
  <Override PartName="/ppt/notesSlides/notesSlide34.xml" ContentType="application/vnd.openxmlformats-officedocument.presentationml.notesSlide+xml"/>
  <Override PartName="/ppt/tags/tag28.xml" ContentType="application/vnd.openxmlformats-officedocument.presentationml.tags+xml"/>
  <Override PartName="/ppt/notesSlides/notesSlide35.xml" ContentType="application/vnd.openxmlformats-officedocument.presentationml.notesSlide+xml"/>
  <Override PartName="/ppt/tags/tag29.xml" ContentType="application/vnd.openxmlformats-officedocument.presentationml.tags+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tags/tag30.xml" ContentType="application/vnd.openxmlformats-officedocument.presentationml.tags+xml"/>
  <Override PartName="/ppt/notesSlides/notesSlide38.xml" ContentType="application/vnd.openxmlformats-officedocument.presentationml.notesSlide+xml"/>
  <Override PartName="/ppt/tags/tag31.xml" ContentType="application/vnd.openxmlformats-officedocument.presentationml.tags+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notesMasterIdLst>
    <p:notesMasterId r:id="rId63"/>
  </p:notesMasterIdLst>
  <p:handoutMasterIdLst>
    <p:handoutMasterId r:id="rId64"/>
  </p:handoutMasterIdLst>
  <p:sldIdLst>
    <p:sldId id="256" r:id="rId2"/>
    <p:sldId id="669" r:id="rId3"/>
    <p:sldId id="598" r:id="rId4"/>
    <p:sldId id="904" r:id="rId5"/>
    <p:sldId id="886" r:id="rId6"/>
    <p:sldId id="924" r:id="rId7"/>
    <p:sldId id="875" r:id="rId8"/>
    <p:sldId id="873" r:id="rId9"/>
    <p:sldId id="887" r:id="rId10"/>
    <p:sldId id="871" r:id="rId11"/>
    <p:sldId id="925" r:id="rId12"/>
    <p:sldId id="712" r:id="rId13"/>
    <p:sldId id="721" r:id="rId14"/>
    <p:sldId id="879" r:id="rId15"/>
    <p:sldId id="905" r:id="rId16"/>
    <p:sldId id="916" r:id="rId17"/>
    <p:sldId id="918" r:id="rId18"/>
    <p:sldId id="878" r:id="rId19"/>
    <p:sldId id="672" r:id="rId20"/>
    <p:sldId id="674" r:id="rId21"/>
    <p:sldId id="848" r:id="rId22"/>
    <p:sldId id="860" r:id="rId23"/>
    <p:sldId id="861" r:id="rId24"/>
    <p:sldId id="862" r:id="rId25"/>
    <p:sldId id="863" r:id="rId26"/>
    <p:sldId id="749" r:id="rId27"/>
    <p:sldId id="919" r:id="rId28"/>
    <p:sldId id="855" r:id="rId29"/>
    <p:sldId id="894" r:id="rId30"/>
    <p:sldId id="781" r:id="rId31"/>
    <p:sldId id="673" r:id="rId32"/>
    <p:sldId id="914" r:id="rId33"/>
    <p:sldId id="885" r:id="rId34"/>
    <p:sldId id="906" r:id="rId35"/>
    <p:sldId id="913" r:id="rId36"/>
    <p:sldId id="911" r:id="rId37"/>
    <p:sldId id="912" r:id="rId38"/>
    <p:sldId id="883" r:id="rId39"/>
    <p:sldId id="706" r:id="rId40"/>
    <p:sldId id="927" r:id="rId41"/>
    <p:sldId id="888" r:id="rId42"/>
    <p:sldId id="889" r:id="rId43"/>
    <p:sldId id="920" r:id="rId44"/>
    <p:sldId id="922" r:id="rId45"/>
    <p:sldId id="917" r:id="rId46"/>
    <p:sldId id="921" r:id="rId47"/>
    <p:sldId id="923" r:id="rId48"/>
    <p:sldId id="926" r:id="rId49"/>
    <p:sldId id="684" r:id="rId50"/>
    <p:sldId id="907" r:id="rId51"/>
    <p:sldId id="891" r:id="rId52"/>
    <p:sldId id="901" r:id="rId53"/>
    <p:sldId id="555" r:id="rId54"/>
    <p:sldId id="877" r:id="rId55"/>
    <p:sldId id="845" r:id="rId56"/>
    <p:sldId id="846" r:id="rId57"/>
    <p:sldId id="847" r:id="rId58"/>
    <p:sldId id="859" r:id="rId59"/>
    <p:sldId id="403" r:id="rId60"/>
    <p:sldId id="854" r:id="rId61"/>
    <p:sldId id="896" r:id="rId62"/>
  </p:sldIdLst>
  <p:sldSz cx="9144000" cy="6858000" type="screen4x3"/>
  <p:notesSz cx="9144000" cy="6858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4233">
          <p15:clr>
            <a:srgbClr val="A4A3A4"/>
          </p15:clr>
        </p15:guide>
        <p15:guide id="2" pos="283">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rnWhat="notes" scaleToFitPaper="1"/>
  <p:showPr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0066"/>
    <a:srgbClr val="8EBDF0"/>
    <a:srgbClr val="FFCCFF"/>
    <a:srgbClr val="FF99FF"/>
    <a:srgbClr val="FF66CC"/>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099FF9F-BD88-4697-A6E8-5B516818981F}" v="86" dt="2022-03-30T14:46:15.471"/>
    <p1510:client id="{B5D01E91-FE8C-4DA6-B2D5-21500CC4F642}" v="1125" dt="2022-03-30T03:48:06.588"/>
  </p1510:revLst>
</p1510:revInfo>
</file>

<file path=ppt/tableStyles.xml><?xml version="1.0" encoding="utf-8"?>
<a:tblStyleLst xmlns:a="http://schemas.openxmlformats.org/drawingml/2006/main" def="{5C22544A-7EE6-4342-B048-85BDC9FD1C3A}">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D113A9D2-9D6B-4929-AA2D-F23B5EE8CBE7}" styleName="Themed Style 2 - Accent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793D81CF-94F2-401A-BA57-92F5A7B2D0C5}" styleName="Medium Styl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E8B1032C-EA38-4F05-BA0D-38AFFFC7BED3}" styleName="Light Style 3 - Accent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041" autoAdjust="0"/>
    <p:restoredTop sz="87192" autoAdjust="0"/>
  </p:normalViewPr>
  <p:slideViewPr>
    <p:cSldViewPr snapToGrid="0" snapToObjects="1" showGuides="1">
      <p:cViewPr varScale="1">
        <p:scale>
          <a:sx n="57" d="100"/>
          <a:sy n="57" d="100"/>
        </p:scale>
        <p:origin x="1006" y="20"/>
      </p:cViewPr>
      <p:guideLst>
        <p:guide orient="horz" pos="4233"/>
        <p:guide pos="283"/>
      </p:guideLst>
    </p:cSldViewPr>
  </p:slideViewPr>
  <p:outlineViewPr>
    <p:cViewPr>
      <p:scale>
        <a:sx n="33" d="100"/>
        <a:sy n="33" d="100"/>
      </p:scale>
      <p:origin x="0" y="944"/>
    </p:cViewPr>
  </p:outlineViewPr>
  <p:notesTextViewPr>
    <p:cViewPr>
      <p:scale>
        <a:sx n="3" d="2"/>
        <a:sy n="3" d="2"/>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notesMaster" Target="notesMasters/notesMaster1.xml"/><Relationship Id="rId68"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viewProps" Target="viewProps.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handoutMaster" Target="handoutMasters/handoutMaster1.xml"/><Relationship Id="rId69" Type="http://schemas.microsoft.com/office/2016/11/relationships/changesInfo" Target="changesInfos/changesInfo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ohn Wixted" userId="483ab2b6-520d-43f5-b23c-8ff3199f27d3" providerId="ADAL" clId="{9099FF9F-BD88-4697-A6E8-5B516818981F}"/>
    <pc:docChg chg="custSel modSld">
      <pc:chgData name="John Wixted" userId="483ab2b6-520d-43f5-b23c-8ff3199f27d3" providerId="ADAL" clId="{9099FF9F-BD88-4697-A6E8-5B516818981F}" dt="2022-03-30T14:46:15.470" v="113" actId="20577"/>
      <pc:docMkLst>
        <pc:docMk/>
      </pc:docMkLst>
      <pc:sldChg chg="modSp">
        <pc:chgData name="John Wixted" userId="483ab2b6-520d-43f5-b23c-8ff3199f27d3" providerId="ADAL" clId="{9099FF9F-BD88-4697-A6E8-5B516818981F}" dt="2022-03-30T14:46:15.470" v="113" actId="20577"/>
        <pc:sldMkLst>
          <pc:docMk/>
          <pc:sldMk cId="3156977109" sldId="845"/>
        </pc:sldMkLst>
        <pc:spChg chg="mod">
          <ac:chgData name="John Wixted" userId="483ab2b6-520d-43f5-b23c-8ff3199f27d3" providerId="ADAL" clId="{9099FF9F-BD88-4697-A6E8-5B516818981F}" dt="2022-03-30T14:46:15.470" v="113" actId="20577"/>
          <ac:spMkLst>
            <pc:docMk/>
            <pc:sldMk cId="3156977109" sldId="845"/>
            <ac:spMk id="3" creationId="{00000000-0000-0000-0000-000000000000}"/>
          </ac:spMkLst>
        </pc:spChg>
      </pc:sldChg>
      <pc:sldChg chg="addSp delSp modSp mod modAnim">
        <pc:chgData name="John Wixted" userId="483ab2b6-520d-43f5-b23c-8ff3199f27d3" providerId="ADAL" clId="{9099FF9F-BD88-4697-A6E8-5B516818981F}" dt="2022-03-30T14:18:04.790" v="97" actId="1037"/>
        <pc:sldMkLst>
          <pc:docMk/>
          <pc:sldMk cId="3275233319" sldId="886"/>
        </pc:sldMkLst>
        <pc:spChg chg="mod">
          <ac:chgData name="John Wixted" userId="483ab2b6-520d-43f5-b23c-8ff3199f27d3" providerId="ADAL" clId="{9099FF9F-BD88-4697-A6E8-5B516818981F}" dt="2022-03-30T14:17:15.903" v="93" actId="20577"/>
          <ac:spMkLst>
            <pc:docMk/>
            <pc:sldMk cId="3275233319" sldId="886"/>
            <ac:spMk id="3" creationId="{00000000-0000-0000-0000-000000000000}"/>
          </ac:spMkLst>
        </pc:spChg>
        <pc:picChg chg="add del mod modCrop">
          <ac:chgData name="John Wixted" userId="483ab2b6-520d-43f5-b23c-8ff3199f27d3" providerId="ADAL" clId="{9099FF9F-BD88-4697-A6E8-5B516818981F}" dt="2022-03-30T14:13:26.408" v="70" actId="478"/>
          <ac:picMkLst>
            <pc:docMk/>
            <pc:sldMk cId="3275233319" sldId="886"/>
            <ac:picMk id="5" creationId="{55E2A135-3891-4AD3-9432-B5E1595DFD98}"/>
          </ac:picMkLst>
        </pc:picChg>
        <pc:picChg chg="del mod">
          <ac:chgData name="John Wixted" userId="483ab2b6-520d-43f5-b23c-8ff3199f27d3" providerId="ADAL" clId="{9099FF9F-BD88-4697-A6E8-5B516818981F}" dt="2022-03-30T14:13:26.408" v="70" actId="478"/>
          <ac:picMkLst>
            <pc:docMk/>
            <pc:sldMk cId="3275233319" sldId="886"/>
            <ac:picMk id="6" creationId="{55E2A135-3891-4AD3-9432-B5E1595DFD98}"/>
          </ac:picMkLst>
        </pc:picChg>
        <pc:picChg chg="del mod">
          <ac:chgData name="John Wixted" userId="483ab2b6-520d-43f5-b23c-8ff3199f27d3" providerId="ADAL" clId="{9099FF9F-BD88-4697-A6E8-5B516818981F}" dt="2022-03-30T14:17:03.341" v="86" actId="478"/>
          <ac:picMkLst>
            <pc:docMk/>
            <pc:sldMk cId="3275233319" sldId="886"/>
            <ac:picMk id="7" creationId="{416D60EA-F311-45EB-8192-352B2F597041}"/>
          </ac:picMkLst>
        </pc:picChg>
        <pc:picChg chg="add mod modCrop">
          <ac:chgData name="John Wixted" userId="483ab2b6-520d-43f5-b23c-8ff3199f27d3" providerId="ADAL" clId="{9099FF9F-BD88-4697-A6E8-5B516818981F}" dt="2022-03-30T14:18:04.790" v="97" actId="1037"/>
          <ac:picMkLst>
            <pc:docMk/>
            <pc:sldMk cId="3275233319" sldId="886"/>
            <ac:picMk id="9" creationId="{0B03B494-7204-4652-BDCC-13B8D188F26E}"/>
          </ac:picMkLst>
        </pc:picChg>
      </pc:sldChg>
      <pc:sldChg chg="modAnim">
        <pc:chgData name="John Wixted" userId="483ab2b6-520d-43f5-b23c-8ff3199f27d3" providerId="ADAL" clId="{9099FF9F-BD88-4697-A6E8-5B516818981F}" dt="2022-03-30T14:41:03.432" v="102"/>
        <pc:sldMkLst>
          <pc:docMk/>
          <pc:sldMk cId="3996574791" sldId="907"/>
        </pc:sldMkLst>
      </pc:sldChg>
      <pc:sldChg chg="modSp">
        <pc:chgData name="John Wixted" userId="483ab2b6-520d-43f5-b23c-8ff3199f27d3" providerId="ADAL" clId="{9099FF9F-BD88-4697-A6E8-5B516818981F}" dt="2022-03-30T14:26:14.953" v="100" actId="113"/>
        <pc:sldMkLst>
          <pc:docMk/>
          <pc:sldMk cId="207287007" sldId="916"/>
        </pc:sldMkLst>
        <pc:spChg chg="mod">
          <ac:chgData name="John Wixted" userId="483ab2b6-520d-43f5-b23c-8ff3199f27d3" providerId="ADAL" clId="{9099FF9F-BD88-4697-A6E8-5B516818981F}" dt="2022-03-30T14:26:14.953" v="100" actId="113"/>
          <ac:spMkLst>
            <pc:docMk/>
            <pc:sldMk cId="207287007" sldId="916"/>
            <ac:spMk id="3" creationId="{00000000-0000-0000-0000-000000000000}"/>
          </ac:spMkLst>
        </pc:spChg>
      </pc:sldChg>
    </pc:docChg>
  </pc:docChgLst>
  <pc:docChgLst>
    <pc:chgData name="John Wixted" userId="483ab2b6-520d-43f5-b23c-8ff3199f27d3" providerId="ADAL" clId="{B5D01E91-FE8C-4DA6-B2D5-21500CC4F642}"/>
    <pc:docChg chg="undo custSel addSld delSld modSld">
      <pc:chgData name="John Wixted" userId="483ab2b6-520d-43f5-b23c-8ff3199f27d3" providerId="ADAL" clId="{B5D01E91-FE8C-4DA6-B2D5-21500CC4F642}" dt="2022-03-30T03:48:09.779" v="1453" actId="47"/>
      <pc:docMkLst>
        <pc:docMk/>
      </pc:docMkLst>
      <pc:sldChg chg="add">
        <pc:chgData name="John Wixted" userId="483ab2b6-520d-43f5-b23c-8ff3199f27d3" providerId="ADAL" clId="{B5D01E91-FE8C-4DA6-B2D5-21500CC4F642}" dt="2022-03-30T02:55:33.550" v="1161"/>
        <pc:sldMkLst>
          <pc:docMk/>
          <pc:sldMk cId="787972820" sldId="684"/>
        </pc:sldMkLst>
      </pc:sldChg>
      <pc:sldChg chg="delSp mod delAnim">
        <pc:chgData name="John Wixted" userId="483ab2b6-520d-43f5-b23c-8ff3199f27d3" providerId="ADAL" clId="{B5D01E91-FE8C-4DA6-B2D5-21500CC4F642}" dt="2022-03-30T02:37:13.263" v="1158" actId="478"/>
        <pc:sldMkLst>
          <pc:docMk/>
          <pc:sldMk cId="911131600" sldId="855"/>
        </pc:sldMkLst>
        <pc:spChg chg="del">
          <ac:chgData name="John Wixted" userId="483ab2b6-520d-43f5-b23c-8ff3199f27d3" providerId="ADAL" clId="{B5D01E91-FE8C-4DA6-B2D5-21500CC4F642}" dt="2022-03-30T02:37:13.263" v="1158" actId="478"/>
          <ac:spMkLst>
            <pc:docMk/>
            <pc:sldMk cId="911131600" sldId="855"/>
            <ac:spMk id="5" creationId="{D4B3C579-6B03-43D4-815E-E00A027266F1}"/>
          </ac:spMkLst>
        </pc:spChg>
        <pc:spChg chg="del">
          <ac:chgData name="John Wixted" userId="483ab2b6-520d-43f5-b23c-8ff3199f27d3" providerId="ADAL" clId="{B5D01E91-FE8C-4DA6-B2D5-21500CC4F642}" dt="2022-03-30T02:37:13.263" v="1158" actId="478"/>
          <ac:spMkLst>
            <pc:docMk/>
            <pc:sldMk cId="911131600" sldId="855"/>
            <ac:spMk id="10" creationId="{85CA1623-3F70-4CDE-837B-CE436E310EF9}"/>
          </ac:spMkLst>
        </pc:spChg>
        <pc:spChg chg="del">
          <ac:chgData name="John Wixted" userId="483ab2b6-520d-43f5-b23c-8ff3199f27d3" providerId="ADAL" clId="{B5D01E91-FE8C-4DA6-B2D5-21500CC4F642}" dt="2022-03-30T02:37:13.263" v="1158" actId="478"/>
          <ac:spMkLst>
            <pc:docMk/>
            <pc:sldMk cId="911131600" sldId="855"/>
            <ac:spMk id="12" creationId="{75DFA51D-752D-4ECC-8C41-F703C7DE06C3}"/>
          </ac:spMkLst>
        </pc:spChg>
        <pc:spChg chg="del">
          <ac:chgData name="John Wixted" userId="483ab2b6-520d-43f5-b23c-8ff3199f27d3" providerId="ADAL" clId="{B5D01E91-FE8C-4DA6-B2D5-21500CC4F642}" dt="2022-03-30T02:37:13.263" v="1158" actId="478"/>
          <ac:spMkLst>
            <pc:docMk/>
            <pc:sldMk cId="911131600" sldId="855"/>
            <ac:spMk id="13" creationId="{F074FEF5-AD83-4121-A0A1-376FE97DE8B9}"/>
          </ac:spMkLst>
        </pc:spChg>
        <pc:cxnChg chg="del">
          <ac:chgData name="John Wixted" userId="483ab2b6-520d-43f5-b23c-8ff3199f27d3" providerId="ADAL" clId="{B5D01E91-FE8C-4DA6-B2D5-21500CC4F642}" dt="2022-03-30T02:37:13.263" v="1158" actId="478"/>
          <ac:cxnSpMkLst>
            <pc:docMk/>
            <pc:sldMk cId="911131600" sldId="855"/>
            <ac:cxnSpMk id="14" creationId="{78D462CD-30B4-43FA-991C-EE3861CCDA1F}"/>
          </ac:cxnSpMkLst>
        </pc:cxnChg>
      </pc:sldChg>
      <pc:sldChg chg="modAnim">
        <pc:chgData name="John Wixted" userId="483ab2b6-520d-43f5-b23c-8ff3199f27d3" providerId="ADAL" clId="{B5D01E91-FE8C-4DA6-B2D5-21500CC4F642}" dt="2022-03-30T03:28:33.080" v="1298"/>
        <pc:sldMkLst>
          <pc:docMk/>
          <pc:sldMk cId="3996574791" sldId="907"/>
        </pc:sldMkLst>
      </pc:sldChg>
      <pc:sldChg chg="modSp mod modAnim">
        <pc:chgData name="John Wixted" userId="483ab2b6-520d-43f5-b23c-8ff3199f27d3" providerId="ADAL" clId="{B5D01E91-FE8C-4DA6-B2D5-21500CC4F642}" dt="2022-03-30T02:17:29.367" v="635" actId="20577"/>
        <pc:sldMkLst>
          <pc:docMk/>
          <pc:sldMk cId="207287007" sldId="916"/>
        </pc:sldMkLst>
        <pc:spChg chg="mod">
          <ac:chgData name="John Wixted" userId="483ab2b6-520d-43f5-b23c-8ff3199f27d3" providerId="ADAL" clId="{B5D01E91-FE8C-4DA6-B2D5-21500CC4F642}" dt="2022-03-30T02:17:29.367" v="635" actId="20577"/>
          <ac:spMkLst>
            <pc:docMk/>
            <pc:sldMk cId="207287007" sldId="916"/>
            <ac:spMk id="3" creationId="{00000000-0000-0000-0000-000000000000}"/>
          </ac:spMkLst>
        </pc:spChg>
      </pc:sldChg>
      <pc:sldChg chg="addSp delSp modSp add mod modAnim">
        <pc:chgData name="John Wixted" userId="483ab2b6-520d-43f5-b23c-8ff3199f27d3" providerId="ADAL" clId="{B5D01E91-FE8C-4DA6-B2D5-21500CC4F642}" dt="2022-03-30T03:02:07.403" v="1254" actId="1035"/>
        <pc:sldMkLst>
          <pc:docMk/>
          <pc:sldMk cId="3305657997" sldId="917"/>
        </pc:sldMkLst>
        <pc:spChg chg="del">
          <ac:chgData name="John Wixted" userId="483ab2b6-520d-43f5-b23c-8ff3199f27d3" providerId="ADAL" clId="{B5D01E91-FE8C-4DA6-B2D5-21500CC4F642}" dt="2022-03-30T03:00:54.974" v="1207" actId="478"/>
          <ac:spMkLst>
            <pc:docMk/>
            <pc:sldMk cId="3305657997" sldId="917"/>
            <ac:spMk id="2" creationId="{886122AD-DEBC-492B-92C2-1D2320264782}"/>
          </ac:spMkLst>
        </pc:spChg>
        <pc:spChg chg="add mod">
          <ac:chgData name="John Wixted" userId="483ab2b6-520d-43f5-b23c-8ff3199f27d3" providerId="ADAL" clId="{B5D01E91-FE8C-4DA6-B2D5-21500CC4F642}" dt="2022-03-30T03:02:07.403" v="1254" actId="1035"/>
          <ac:spMkLst>
            <pc:docMk/>
            <pc:sldMk cId="3305657997" sldId="917"/>
            <ac:spMk id="3" creationId="{666B1341-7D17-4F2E-A7C8-87D4BF1796B9}"/>
          </ac:spMkLst>
        </pc:spChg>
        <pc:grpChg chg="mod">
          <ac:chgData name="John Wixted" userId="483ab2b6-520d-43f5-b23c-8ff3199f27d3" providerId="ADAL" clId="{B5D01E91-FE8C-4DA6-B2D5-21500CC4F642}" dt="2022-03-30T03:02:07.403" v="1254" actId="1035"/>
          <ac:grpSpMkLst>
            <pc:docMk/>
            <pc:sldMk cId="3305657997" sldId="917"/>
            <ac:grpSpMk id="10" creationId="{13248B95-1DE2-422C-B887-3D64695D73F2}"/>
          </ac:grpSpMkLst>
        </pc:grpChg>
        <pc:picChg chg="mod">
          <ac:chgData name="John Wixted" userId="483ab2b6-520d-43f5-b23c-8ff3199f27d3" providerId="ADAL" clId="{B5D01E91-FE8C-4DA6-B2D5-21500CC4F642}" dt="2022-03-30T03:02:07.403" v="1254" actId="1035"/>
          <ac:picMkLst>
            <pc:docMk/>
            <pc:sldMk cId="3305657997" sldId="917"/>
            <ac:picMk id="16" creationId="{8C7608BF-C0F1-430D-8E3C-10066A44F267}"/>
          </ac:picMkLst>
        </pc:picChg>
        <pc:cxnChg chg="add mod">
          <ac:chgData name="John Wixted" userId="483ab2b6-520d-43f5-b23c-8ff3199f27d3" providerId="ADAL" clId="{B5D01E91-FE8C-4DA6-B2D5-21500CC4F642}" dt="2022-03-30T03:02:07.403" v="1254" actId="1035"/>
          <ac:cxnSpMkLst>
            <pc:docMk/>
            <pc:sldMk cId="3305657997" sldId="917"/>
            <ac:cxnSpMk id="5" creationId="{2529638E-19AD-417F-B76E-EFDD45B44E9D}"/>
          </ac:cxnSpMkLst>
        </pc:cxnChg>
      </pc:sldChg>
      <pc:sldChg chg="addSp delSp modSp new del mod">
        <pc:chgData name="John Wixted" userId="483ab2b6-520d-43f5-b23c-8ff3199f27d3" providerId="ADAL" clId="{B5D01E91-FE8C-4DA6-B2D5-21500CC4F642}" dt="2022-03-30T02:51:38.414" v="1159" actId="2696"/>
        <pc:sldMkLst>
          <pc:docMk/>
          <pc:sldMk cId="3751606181" sldId="917"/>
        </pc:sldMkLst>
        <pc:spChg chg="del">
          <ac:chgData name="John Wixted" userId="483ab2b6-520d-43f5-b23c-8ff3199f27d3" providerId="ADAL" clId="{B5D01E91-FE8C-4DA6-B2D5-21500CC4F642}" dt="2022-03-30T01:00:40.445" v="1" actId="478"/>
          <ac:spMkLst>
            <pc:docMk/>
            <pc:sldMk cId="3751606181" sldId="917"/>
            <ac:spMk id="3" creationId="{A2187498-0168-4D4D-A558-77704BA9074E}"/>
          </ac:spMkLst>
        </pc:spChg>
        <pc:spChg chg="add mod">
          <ac:chgData name="John Wixted" userId="483ab2b6-520d-43f5-b23c-8ff3199f27d3" providerId="ADAL" clId="{B5D01E91-FE8C-4DA6-B2D5-21500CC4F642}" dt="2022-03-30T01:10:45.679" v="21" actId="164"/>
          <ac:spMkLst>
            <pc:docMk/>
            <pc:sldMk cId="3751606181" sldId="917"/>
            <ac:spMk id="9" creationId="{9BEEBAE6-8934-4896-89D5-41F0D5E33007}"/>
          </ac:spMkLst>
        </pc:spChg>
        <pc:spChg chg="del mod">
          <ac:chgData name="John Wixted" userId="483ab2b6-520d-43f5-b23c-8ff3199f27d3" providerId="ADAL" clId="{B5D01E91-FE8C-4DA6-B2D5-21500CC4F642}" dt="2022-03-30T01:17:04.141" v="24" actId="478"/>
          <ac:spMkLst>
            <pc:docMk/>
            <pc:sldMk cId="3751606181" sldId="917"/>
            <ac:spMk id="11" creationId="{461935CA-C729-44E8-A483-5AB31D579789}"/>
          </ac:spMkLst>
        </pc:spChg>
        <pc:spChg chg="add del">
          <ac:chgData name="John Wixted" userId="483ab2b6-520d-43f5-b23c-8ff3199f27d3" providerId="ADAL" clId="{B5D01E91-FE8C-4DA6-B2D5-21500CC4F642}" dt="2022-03-30T01:17:15.873" v="26" actId="478"/>
          <ac:spMkLst>
            <pc:docMk/>
            <pc:sldMk cId="3751606181" sldId="917"/>
            <ac:spMk id="12" creationId="{AC0D8DE2-0082-497F-9392-22B940475C23}"/>
          </ac:spMkLst>
        </pc:spChg>
        <pc:spChg chg="add del">
          <ac:chgData name="John Wixted" userId="483ab2b6-520d-43f5-b23c-8ff3199f27d3" providerId="ADAL" clId="{B5D01E91-FE8C-4DA6-B2D5-21500CC4F642}" dt="2022-03-30T01:20:56.088" v="31" actId="478"/>
          <ac:spMkLst>
            <pc:docMk/>
            <pc:sldMk cId="3751606181" sldId="917"/>
            <ac:spMk id="14" creationId="{60D8C85E-A671-45E3-A676-3BA070A403E5}"/>
          </ac:spMkLst>
        </pc:spChg>
        <pc:spChg chg="add del">
          <ac:chgData name="John Wixted" userId="483ab2b6-520d-43f5-b23c-8ff3199f27d3" providerId="ADAL" clId="{B5D01E91-FE8C-4DA6-B2D5-21500CC4F642}" dt="2022-03-30T01:21:07.831" v="33" actId="478"/>
          <ac:spMkLst>
            <pc:docMk/>
            <pc:sldMk cId="3751606181" sldId="917"/>
            <ac:spMk id="15" creationId="{293B8DC8-A0EF-45BE-B735-AB71A178C089}"/>
          </ac:spMkLst>
        </pc:spChg>
        <pc:grpChg chg="add mod">
          <ac:chgData name="John Wixted" userId="483ab2b6-520d-43f5-b23c-8ff3199f27d3" providerId="ADAL" clId="{B5D01E91-FE8C-4DA6-B2D5-21500CC4F642}" dt="2022-03-30T01:10:49.951" v="22" actId="1076"/>
          <ac:grpSpMkLst>
            <pc:docMk/>
            <pc:sldMk cId="3751606181" sldId="917"/>
            <ac:grpSpMk id="10" creationId="{13248B95-1DE2-422C-B887-3D64695D73F2}"/>
          </ac:grpSpMkLst>
        </pc:grpChg>
        <pc:picChg chg="add del mod">
          <ac:chgData name="John Wixted" userId="483ab2b6-520d-43f5-b23c-8ff3199f27d3" providerId="ADAL" clId="{B5D01E91-FE8C-4DA6-B2D5-21500CC4F642}" dt="2022-03-30T01:20:56.088" v="31" actId="478"/>
          <ac:picMkLst>
            <pc:docMk/>
            <pc:sldMk cId="3751606181" sldId="917"/>
            <ac:picMk id="5" creationId="{9CE1B978-F049-4DCF-A7DE-DFF71AA2DB1B}"/>
          </ac:picMkLst>
        </pc:picChg>
        <pc:picChg chg="del">
          <ac:chgData name="John Wixted" userId="483ab2b6-520d-43f5-b23c-8ff3199f27d3" providerId="ADAL" clId="{B5D01E91-FE8C-4DA6-B2D5-21500CC4F642}" dt="2022-03-30T01:05:29.648" v="8" actId="478"/>
          <ac:picMkLst>
            <pc:docMk/>
            <pc:sldMk cId="3751606181" sldId="917"/>
            <ac:picMk id="6" creationId="{9E421161-D8C6-4B25-AEF1-FB3CEF91D10C}"/>
          </ac:picMkLst>
        </pc:picChg>
        <pc:picChg chg="add mod modCrop">
          <ac:chgData name="John Wixted" userId="483ab2b6-520d-43f5-b23c-8ff3199f27d3" providerId="ADAL" clId="{B5D01E91-FE8C-4DA6-B2D5-21500CC4F642}" dt="2022-03-30T01:10:45.679" v="21" actId="164"/>
          <ac:picMkLst>
            <pc:docMk/>
            <pc:sldMk cId="3751606181" sldId="917"/>
            <ac:picMk id="8" creationId="{85AD14CC-820D-4631-BD68-F1EBBC64AC77}"/>
          </ac:picMkLst>
        </pc:picChg>
        <pc:picChg chg="add del mod">
          <ac:chgData name="John Wixted" userId="483ab2b6-520d-43f5-b23c-8ff3199f27d3" providerId="ADAL" clId="{B5D01E91-FE8C-4DA6-B2D5-21500CC4F642}" dt="2022-03-30T01:21:33.096" v="36" actId="478"/>
          <ac:picMkLst>
            <pc:docMk/>
            <pc:sldMk cId="3751606181" sldId="917"/>
            <ac:picMk id="13" creationId="{928CE2C2-31DE-4EFC-9019-F519D4D57FBE}"/>
          </ac:picMkLst>
        </pc:picChg>
        <pc:picChg chg="mod modCrop">
          <ac:chgData name="John Wixted" userId="483ab2b6-520d-43f5-b23c-8ff3199f27d3" providerId="ADAL" clId="{B5D01E91-FE8C-4DA6-B2D5-21500CC4F642}" dt="2022-03-30T01:21:39.694" v="38" actId="1076"/>
          <ac:picMkLst>
            <pc:docMk/>
            <pc:sldMk cId="3751606181" sldId="917"/>
            <ac:picMk id="16" creationId="{8C7608BF-C0F1-430D-8E3C-10066A44F267}"/>
          </ac:picMkLst>
        </pc:picChg>
        <pc:picChg chg="add del mod">
          <ac:chgData name="John Wixted" userId="483ab2b6-520d-43f5-b23c-8ff3199f27d3" providerId="ADAL" clId="{B5D01E91-FE8C-4DA6-B2D5-21500CC4F642}" dt="2022-03-30T01:07:02.518" v="11" actId="478"/>
          <ac:picMkLst>
            <pc:docMk/>
            <pc:sldMk cId="3751606181" sldId="917"/>
            <ac:picMk id="1026" creationId="{E4626991-98D7-4CD0-9A87-05744DCDACF1}"/>
          </ac:picMkLst>
        </pc:picChg>
      </pc:sldChg>
      <pc:sldChg chg="add mod modShow">
        <pc:chgData name="John Wixted" userId="483ab2b6-520d-43f5-b23c-8ff3199f27d3" providerId="ADAL" clId="{B5D01E91-FE8C-4DA6-B2D5-21500CC4F642}" dt="2022-03-30T02:18:27.990" v="636" actId="729"/>
        <pc:sldMkLst>
          <pc:docMk/>
          <pc:sldMk cId="2199767682" sldId="918"/>
        </pc:sldMkLst>
      </pc:sldChg>
      <pc:sldChg chg="delSp modSp add mod delAnim modAnim">
        <pc:chgData name="John Wixted" userId="483ab2b6-520d-43f5-b23c-8ff3199f27d3" providerId="ADAL" clId="{B5D01E91-FE8C-4DA6-B2D5-21500CC4F642}" dt="2022-03-30T02:24:19.299" v="1157" actId="20577"/>
        <pc:sldMkLst>
          <pc:docMk/>
          <pc:sldMk cId="2476167159" sldId="919"/>
        </pc:sldMkLst>
        <pc:spChg chg="mod">
          <ac:chgData name="John Wixted" userId="483ab2b6-520d-43f5-b23c-8ff3199f27d3" providerId="ADAL" clId="{B5D01E91-FE8C-4DA6-B2D5-21500CC4F642}" dt="2022-03-30T02:23:02.104" v="1119" actId="20577"/>
          <ac:spMkLst>
            <pc:docMk/>
            <pc:sldMk cId="2476167159" sldId="919"/>
            <ac:spMk id="2" creationId="{00000000-0000-0000-0000-000000000000}"/>
          </ac:spMkLst>
        </pc:spChg>
        <pc:spChg chg="mod">
          <ac:chgData name="John Wixted" userId="483ab2b6-520d-43f5-b23c-8ff3199f27d3" providerId="ADAL" clId="{B5D01E91-FE8C-4DA6-B2D5-21500CC4F642}" dt="2022-03-30T02:24:19.299" v="1157" actId="20577"/>
          <ac:spMkLst>
            <pc:docMk/>
            <pc:sldMk cId="2476167159" sldId="919"/>
            <ac:spMk id="3" creationId="{00000000-0000-0000-0000-000000000000}"/>
          </ac:spMkLst>
        </pc:spChg>
        <pc:picChg chg="del">
          <ac:chgData name="John Wixted" userId="483ab2b6-520d-43f5-b23c-8ff3199f27d3" providerId="ADAL" clId="{B5D01E91-FE8C-4DA6-B2D5-21500CC4F642}" dt="2022-03-30T02:21:11.437" v="863" actId="478"/>
          <ac:picMkLst>
            <pc:docMk/>
            <pc:sldMk cId="2476167159" sldId="919"/>
            <ac:picMk id="4" creationId="{429A1BA8-C7BA-479F-8D4B-96639809B8A6}"/>
          </ac:picMkLst>
        </pc:picChg>
      </pc:sldChg>
      <pc:sldChg chg="modSp add mod">
        <pc:chgData name="John Wixted" userId="483ab2b6-520d-43f5-b23c-8ff3199f27d3" providerId="ADAL" clId="{B5D01E91-FE8C-4DA6-B2D5-21500CC4F642}" dt="2022-03-30T03:28:24.425" v="1297" actId="1035"/>
        <pc:sldMkLst>
          <pc:docMk/>
          <pc:sldMk cId="3938332598" sldId="920"/>
        </pc:sldMkLst>
        <pc:spChg chg="mod">
          <ac:chgData name="John Wixted" userId="483ab2b6-520d-43f5-b23c-8ff3199f27d3" providerId="ADAL" clId="{B5D01E91-FE8C-4DA6-B2D5-21500CC4F642}" dt="2022-03-30T03:28:24.425" v="1297" actId="1035"/>
          <ac:spMkLst>
            <pc:docMk/>
            <pc:sldMk cId="3938332598" sldId="920"/>
            <ac:spMk id="12" creationId="{E062DE65-28BB-421D-9C25-FDA6B1599411}"/>
          </ac:spMkLst>
        </pc:spChg>
        <pc:spChg chg="mod">
          <ac:chgData name="John Wixted" userId="483ab2b6-520d-43f5-b23c-8ff3199f27d3" providerId="ADAL" clId="{B5D01E91-FE8C-4DA6-B2D5-21500CC4F642}" dt="2022-03-30T03:28:15.806" v="1275" actId="1035"/>
          <ac:spMkLst>
            <pc:docMk/>
            <pc:sldMk cId="3938332598" sldId="920"/>
            <ac:spMk id="15" creationId="{AB398B66-C6A7-4402-A2D0-76F1710BE862}"/>
          </ac:spMkLst>
        </pc:spChg>
      </pc:sldChg>
      <pc:sldChg chg="addSp modSp add mod modAnim">
        <pc:chgData name="John Wixted" userId="483ab2b6-520d-43f5-b23c-8ff3199f27d3" providerId="ADAL" clId="{B5D01E91-FE8C-4DA6-B2D5-21500CC4F642}" dt="2022-03-30T03:47:36.300" v="1445"/>
        <pc:sldMkLst>
          <pc:docMk/>
          <pc:sldMk cId="2851772411" sldId="921"/>
        </pc:sldMkLst>
        <pc:spChg chg="mod">
          <ac:chgData name="John Wixted" userId="483ab2b6-520d-43f5-b23c-8ff3199f27d3" providerId="ADAL" clId="{B5D01E91-FE8C-4DA6-B2D5-21500CC4F642}" dt="2022-03-30T03:35:45.380" v="1432" actId="1036"/>
          <ac:spMkLst>
            <pc:docMk/>
            <pc:sldMk cId="2851772411" sldId="921"/>
            <ac:spMk id="3" creationId="{666B1341-7D17-4F2E-A7C8-87D4BF1796B9}"/>
          </ac:spMkLst>
        </pc:spChg>
        <pc:spChg chg="add mod">
          <ac:chgData name="John Wixted" userId="483ab2b6-520d-43f5-b23c-8ff3199f27d3" providerId="ADAL" clId="{B5D01E91-FE8C-4DA6-B2D5-21500CC4F642}" dt="2022-03-30T03:35:35.564" v="1411" actId="20577"/>
          <ac:spMkLst>
            <pc:docMk/>
            <pc:sldMk cId="2851772411" sldId="921"/>
            <ac:spMk id="11" creationId="{C95FA568-A8BE-4E5B-AC70-F7BD1A6F2F4E}"/>
          </ac:spMkLst>
        </pc:spChg>
        <pc:grpChg chg="mod">
          <ac:chgData name="John Wixted" userId="483ab2b6-520d-43f5-b23c-8ff3199f27d3" providerId="ADAL" clId="{B5D01E91-FE8C-4DA6-B2D5-21500CC4F642}" dt="2022-03-30T03:35:45.380" v="1432" actId="1036"/>
          <ac:grpSpMkLst>
            <pc:docMk/>
            <pc:sldMk cId="2851772411" sldId="921"/>
            <ac:grpSpMk id="10" creationId="{13248B95-1DE2-422C-B887-3D64695D73F2}"/>
          </ac:grpSpMkLst>
        </pc:grpChg>
        <pc:picChg chg="mod">
          <ac:chgData name="John Wixted" userId="483ab2b6-520d-43f5-b23c-8ff3199f27d3" providerId="ADAL" clId="{B5D01E91-FE8C-4DA6-B2D5-21500CC4F642}" dt="2022-03-30T03:35:45.380" v="1432" actId="1036"/>
          <ac:picMkLst>
            <pc:docMk/>
            <pc:sldMk cId="2851772411" sldId="921"/>
            <ac:picMk id="16" creationId="{8C7608BF-C0F1-430D-8E3C-10066A44F267}"/>
          </ac:picMkLst>
        </pc:picChg>
        <pc:cxnChg chg="mod">
          <ac:chgData name="John Wixted" userId="483ab2b6-520d-43f5-b23c-8ff3199f27d3" providerId="ADAL" clId="{B5D01E91-FE8C-4DA6-B2D5-21500CC4F642}" dt="2022-03-30T03:35:45.380" v="1432" actId="1036"/>
          <ac:cxnSpMkLst>
            <pc:docMk/>
            <pc:sldMk cId="2851772411" sldId="921"/>
            <ac:cxnSpMk id="5" creationId="{2529638E-19AD-417F-B76E-EFDD45B44E9D}"/>
          </ac:cxnSpMkLst>
        </pc:cxnChg>
      </pc:sldChg>
      <pc:sldChg chg="addSp delSp modSp new mod modAnim">
        <pc:chgData name="John Wixted" userId="483ab2b6-520d-43f5-b23c-8ff3199f27d3" providerId="ADAL" clId="{B5D01E91-FE8C-4DA6-B2D5-21500CC4F642}" dt="2022-03-30T03:33:51.261" v="1386"/>
        <pc:sldMkLst>
          <pc:docMk/>
          <pc:sldMk cId="2446669428" sldId="922"/>
        </pc:sldMkLst>
        <pc:spChg chg="mod">
          <ac:chgData name="John Wixted" userId="483ab2b6-520d-43f5-b23c-8ff3199f27d3" providerId="ADAL" clId="{B5D01E91-FE8C-4DA6-B2D5-21500CC4F642}" dt="2022-03-30T03:33:43.391" v="1384" actId="255"/>
          <ac:spMkLst>
            <pc:docMk/>
            <pc:sldMk cId="2446669428" sldId="922"/>
            <ac:spMk id="2" creationId="{B552E9DB-A055-4F86-987F-C59EB2612D12}"/>
          </ac:spMkLst>
        </pc:spChg>
        <pc:spChg chg="del">
          <ac:chgData name="John Wixted" userId="483ab2b6-520d-43f5-b23c-8ff3199f27d3" providerId="ADAL" clId="{B5D01E91-FE8C-4DA6-B2D5-21500CC4F642}" dt="2022-03-30T03:31:44.424" v="1316" actId="478"/>
          <ac:spMkLst>
            <pc:docMk/>
            <pc:sldMk cId="2446669428" sldId="922"/>
            <ac:spMk id="3" creationId="{F9DCFE1D-6A07-4536-ACA4-018A6CBB495C}"/>
          </ac:spMkLst>
        </pc:spChg>
        <pc:spChg chg="add mod">
          <ac:chgData name="John Wixted" userId="483ab2b6-520d-43f5-b23c-8ff3199f27d3" providerId="ADAL" clId="{B5D01E91-FE8C-4DA6-B2D5-21500CC4F642}" dt="2022-03-30T03:33:47.720" v="1385" actId="1076"/>
          <ac:spMkLst>
            <pc:docMk/>
            <pc:sldMk cId="2446669428" sldId="922"/>
            <ac:spMk id="4" creationId="{3C79FAF1-CE3E-4F30-B8BE-816C9DC2F6DB}"/>
          </ac:spMkLst>
        </pc:spChg>
      </pc:sldChg>
      <pc:sldChg chg="addSp delSp modSp new del mod">
        <pc:chgData name="John Wixted" userId="483ab2b6-520d-43f5-b23c-8ff3199f27d3" providerId="ADAL" clId="{B5D01E91-FE8C-4DA6-B2D5-21500CC4F642}" dt="2022-03-30T03:46:40.099" v="1441" actId="2696"/>
        <pc:sldMkLst>
          <pc:docMk/>
          <pc:sldMk cId="15974683" sldId="923"/>
        </pc:sldMkLst>
        <pc:spChg chg="del">
          <ac:chgData name="John Wixted" userId="483ab2b6-520d-43f5-b23c-8ff3199f27d3" providerId="ADAL" clId="{B5D01E91-FE8C-4DA6-B2D5-21500CC4F642}" dt="2022-03-30T03:45:02.727" v="1435" actId="478"/>
          <ac:spMkLst>
            <pc:docMk/>
            <pc:sldMk cId="15974683" sldId="923"/>
            <ac:spMk id="3" creationId="{38BB14C0-BBDD-4BEA-8AD7-AAD80B49B81F}"/>
          </ac:spMkLst>
        </pc:spChg>
        <pc:picChg chg="add mod">
          <ac:chgData name="John Wixted" userId="483ab2b6-520d-43f5-b23c-8ff3199f27d3" providerId="ADAL" clId="{B5D01E91-FE8C-4DA6-B2D5-21500CC4F642}" dt="2022-03-30T03:45:39.083" v="1440" actId="1076"/>
          <ac:picMkLst>
            <pc:docMk/>
            <pc:sldMk cId="15974683" sldId="923"/>
            <ac:picMk id="2050" creationId="{F979DA35-7596-4D49-9B3C-FFC91CE1F668}"/>
          </ac:picMkLst>
        </pc:picChg>
      </pc:sldChg>
      <pc:sldChg chg="addSp delSp modSp add mod modAnim">
        <pc:chgData name="John Wixted" userId="483ab2b6-520d-43f5-b23c-8ff3199f27d3" providerId="ADAL" clId="{B5D01E91-FE8C-4DA6-B2D5-21500CC4F642}" dt="2022-03-30T03:48:06.588" v="1452" actId="1076"/>
        <pc:sldMkLst>
          <pc:docMk/>
          <pc:sldMk cId="2978037530" sldId="923"/>
        </pc:sldMkLst>
        <pc:picChg chg="add mod">
          <ac:chgData name="John Wixted" userId="483ab2b6-520d-43f5-b23c-8ff3199f27d3" providerId="ADAL" clId="{B5D01E91-FE8C-4DA6-B2D5-21500CC4F642}" dt="2022-03-30T03:48:06.588" v="1452" actId="1076"/>
          <ac:picMkLst>
            <pc:docMk/>
            <pc:sldMk cId="2978037530" sldId="923"/>
            <ac:picMk id="12" creationId="{D8F71998-C80E-4FCE-BA1F-4AE22A31F518}"/>
          </ac:picMkLst>
        </pc:picChg>
        <pc:picChg chg="del">
          <ac:chgData name="John Wixted" userId="483ab2b6-520d-43f5-b23c-8ff3199f27d3" providerId="ADAL" clId="{B5D01E91-FE8C-4DA6-B2D5-21500CC4F642}" dt="2022-03-30T03:47:47.617" v="1447" actId="478"/>
          <ac:picMkLst>
            <pc:docMk/>
            <pc:sldMk cId="2978037530" sldId="923"/>
            <ac:picMk id="16" creationId="{8C7608BF-C0F1-430D-8E3C-10066A44F267}"/>
          </ac:picMkLst>
        </pc:picChg>
      </pc:sldChg>
      <pc:sldChg chg="add del">
        <pc:chgData name="John Wixted" userId="483ab2b6-520d-43f5-b23c-8ff3199f27d3" providerId="ADAL" clId="{B5D01E91-FE8C-4DA6-B2D5-21500CC4F642}" dt="2022-03-30T03:47:11.141" v="1443" actId="47"/>
        <pc:sldMkLst>
          <pc:docMk/>
          <pc:sldMk cId="4263459901" sldId="923"/>
        </pc:sldMkLst>
      </pc:sldChg>
      <pc:sldChg chg="add del">
        <pc:chgData name="John Wixted" userId="483ab2b6-520d-43f5-b23c-8ff3199f27d3" providerId="ADAL" clId="{B5D01E91-FE8C-4DA6-B2D5-21500CC4F642}" dt="2022-03-30T03:47:52.449" v="1449"/>
        <pc:sldMkLst>
          <pc:docMk/>
          <pc:sldMk cId="150005111" sldId="924"/>
        </pc:sldMkLst>
      </pc:sldChg>
      <pc:sldChg chg="add del">
        <pc:chgData name="John Wixted" userId="483ab2b6-520d-43f5-b23c-8ff3199f27d3" providerId="ADAL" clId="{B5D01E91-FE8C-4DA6-B2D5-21500CC4F642}" dt="2022-03-30T03:48:09.779" v="1453" actId="47"/>
        <pc:sldMkLst>
          <pc:docMk/>
          <pc:sldMk cId="2351437264" sldId="924"/>
        </pc:sldMkLst>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97FE02B-9A64-49D0-8E80-03D91B3DDE6D}" type="doc">
      <dgm:prSet loTypeId="urn:microsoft.com/office/officeart/2005/8/layout/hProcess9" loCatId="process" qsTypeId="urn:microsoft.com/office/officeart/2005/8/quickstyle/simple1" qsCatId="simple" csTypeId="urn:microsoft.com/office/officeart/2005/8/colors/accent1_2" csCatId="accent1" phldr="1"/>
      <dgm:spPr/>
    </dgm:pt>
    <dgm:pt modelId="{F8FD9545-81A4-441F-A8E0-DE757966A5E5}">
      <dgm:prSet phldrT="[Text]"/>
      <dgm:spPr>
        <a:solidFill>
          <a:srgbClr val="0070C0"/>
        </a:solidFill>
      </dgm:spPr>
      <dgm:t>
        <a:bodyPr/>
        <a:lstStyle/>
        <a:p>
          <a:r>
            <a:rPr lang="en-US"/>
            <a:t>Crime is committed, suspect detained</a:t>
          </a:r>
          <a:endParaRPr lang="en-US" dirty="0"/>
        </a:p>
      </dgm:t>
    </dgm:pt>
    <dgm:pt modelId="{73AAE92F-CB70-4006-BFDE-35E196B99ECA}" type="parTrans" cxnId="{D64CFAF4-F075-44C4-B56E-C89729E129BF}">
      <dgm:prSet/>
      <dgm:spPr/>
      <dgm:t>
        <a:bodyPr/>
        <a:lstStyle/>
        <a:p>
          <a:endParaRPr lang="en-US"/>
        </a:p>
      </dgm:t>
    </dgm:pt>
    <dgm:pt modelId="{9DCC90D7-74AD-4913-917A-D5E02DEDB68F}" type="sibTrans" cxnId="{D64CFAF4-F075-44C4-B56E-C89729E129BF}">
      <dgm:prSet/>
      <dgm:spPr/>
      <dgm:t>
        <a:bodyPr/>
        <a:lstStyle/>
        <a:p>
          <a:endParaRPr lang="en-US"/>
        </a:p>
      </dgm:t>
    </dgm:pt>
    <dgm:pt modelId="{234FE0E2-19A9-4C86-9154-E0E5567AB050}">
      <dgm:prSet phldrT="[Text]"/>
      <dgm:spPr>
        <a:solidFill>
          <a:srgbClr val="FFC000"/>
        </a:solidFill>
      </dgm:spPr>
      <dgm:t>
        <a:bodyPr/>
        <a:lstStyle/>
        <a:p>
          <a:endParaRPr lang="en-US" dirty="0"/>
        </a:p>
      </dgm:t>
    </dgm:pt>
    <dgm:pt modelId="{42DB9D3C-44C5-473E-BF99-6F39057F98F9}" type="parTrans" cxnId="{533FA1D7-6344-4375-AE0C-F3FE9A80B4E9}">
      <dgm:prSet/>
      <dgm:spPr/>
      <dgm:t>
        <a:bodyPr/>
        <a:lstStyle/>
        <a:p>
          <a:endParaRPr lang="en-US"/>
        </a:p>
      </dgm:t>
    </dgm:pt>
    <dgm:pt modelId="{2F730F03-A339-4C64-BB4B-E446C29665D2}" type="sibTrans" cxnId="{533FA1D7-6344-4375-AE0C-F3FE9A80B4E9}">
      <dgm:prSet/>
      <dgm:spPr/>
      <dgm:t>
        <a:bodyPr/>
        <a:lstStyle/>
        <a:p>
          <a:endParaRPr lang="en-US"/>
        </a:p>
      </dgm:t>
    </dgm:pt>
    <dgm:pt modelId="{56A7A181-4959-4150-A878-B1B0C555D916}">
      <dgm:prSet phldrT="[Text]"/>
      <dgm:spPr>
        <a:solidFill>
          <a:srgbClr val="C00000"/>
        </a:solidFill>
      </dgm:spPr>
      <dgm:t>
        <a:bodyPr/>
        <a:lstStyle/>
        <a:p>
          <a:r>
            <a:rPr lang="en-US"/>
            <a:t>Evidence collected from crime scene</a:t>
          </a:r>
          <a:endParaRPr lang="en-US" dirty="0"/>
        </a:p>
      </dgm:t>
    </dgm:pt>
    <dgm:pt modelId="{F7DAE6B9-7779-417E-BA33-B187F2E7A01E}" type="parTrans" cxnId="{C54080EC-108F-4F2C-9CB9-443C56691479}">
      <dgm:prSet/>
      <dgm:spPr/>
      <dgm:t>
        <a:bodyPr/>
        <a:lstStyle/>
        <a:p>
          <a:endParaRPr lang="en-US"/>
        </a:p>
      </dgm:t>
    </dgm:pt>
    <dgm:pt modelId="{93BE8879-4C08-4612-A095-AB8E53693D38}" type="sibTrans" cxnId="{C54080EC-108F-4F2C-9CB9-443C56691479}">
      <dgm:prSet/>
      <dgm:spPr/>
      <dgm:t>
        <a:bodyPr/>
        <a:lstStyle/>
        <a:p>
          <a:endParaRPr lang="en-US"/>
        </a:p>
      </dgm:t>
    </dgm:pt>
    <dgm:pt modelId="{2B0578E9-A497-407A-9346-3C2BD1904302}">
      <dgm:prSet phldrT="[Text]"/>
      <dgm:spPr>
        <a:solidFill>
          <a:srgbClr val="92D050"/>
        </a:solidFill>
      </dgm:spPr>
      <dgm:t>
        <a:bodyPr/>
        <a:lstStyle/>
        <a:p>
          <a:r>
            <a:rPr lang="en-US"/>
            <a:t>Match to suspect</a:t>
          </a:r>
          <a:r>
            <a:rPr lang="en-US" dirty="0"/>
            <a:t>?</a:t>
          </a:r>
        </a:p>
      </dgm:t>
    </dgm:pt>
    <dgm:pt modelId="{3BD18FA2-7534-474B-9030-F2513C7D3EC9}" type="parTrans" cxnId="{7697ED22-0C49-4120-97E4-A9B5398E3FBB}">
      <dgm:prSet/>
      <dgm:spPr/>
      <dgm:t>
        <a:bodyPr/>
        <a:lstStyle/>
        <a:p>
          <a:endParaRPr lang="en-US"/>
        </a:p>
      </dgm:t>
    </dgm:pt>
    <dgm:pt modelId="{C50FD543-122D-4141-AA39-88B6A0A556DB}" type="sibTrans" cxnId="{7697ED22-0C49-4120-97E4-A9B5398E3FBB}">
      <dgm:prSet/>
      <dgm:spPr/>
      <dgm:t>
        <a:bodyPr/>
        <a:lstStyle/>
        <a:p>
          <a:endParaRPr lang="en-US"/>
        </a:p>
      </dgm:t>
    </dgm:pt>
    <dgm:pt modelId="{D3E960C4-0FEA-4691-8CAB-2FD3C4D1F2A9}" type="pres">
      <dgm:prSet presAssocID="{A97FE02B-9A64-49D0-8E80-03D91B3DDE6D}" presName="CompostProcess" presStyleCnt="0">
        <dgm:presLayoutVars>
          <dgm:dir/>
          <dgm:resizeHandles val="exact"/>
        </dgm:presLayoutVars>
      </dgm:prSet>
      <dgm:spPr/>
    </dgm:pt>
    <dgm:pt modelId="{59CA35C5-D814-4CE6-83C4-5661135436E0}" type="pres">
      <dgm:prSet presAssocID="{A97FE02B-9A64-49D0-8E80-03D91B3DDE6D}" presName="arrow" presStyleLbl="bgShp" presStyleIdx="0" presStyleCnt="1"/>
      <dgm:spPr/>
    </dgm:pt>
    <dgm:pt modelId="{97C1487A-5046-4A69-9DFD-193F93CA0769}" type="pres">
      <dgm:prSet presAssocID="{A97FE02B-9A64-49D0-8E80-03D91B3DDE6D}" presName="linearProcess" presStyleCnt="0"/>
      <dgm:spPr/>
    </dgm:pt>
    <dgm:pt modelId="{CD727734-C804-4A15-96D1-35B53CB4FF0B}" type="pres">
      <dgm:prSet presAssocID="{F8FD9545-81A4-441F-A8E0-DE757966A5E5}" presName="textNode" presStyleLbl="node1" presStyleIdx="0" presStyleCnt="4">
        <dgm:presLayoutVars>
          <dgm:bulletEnabled val="1"/>
        </dgm:presLayoutVars>
      </dgm:prSet>
      <dgm:spPr/>
    </dgm:pt>
    <dgm:pt modelId="{754F8A57-3DC0-42E3-ADE8-15BBDC14FEFC}" type="pres">
      <dgm:prSet presAssocID="{9DCC90D7-74AD-4913-917A-D5E02DEDB68F}" presName="sibTrans" presStyleCnt="0"/>
      <dgm:spPr/>
    </dgm:pt>
    <dgm:pt modelId="{B540BD18-D876-4647-8851-B464B15BD31A}" type="pres">
      <dgm:prSet presAssocID="{234FE0E2-19A9-4C86-9154-E0E5567AB050}" presName="textNode" presStyleLbl="node1" presStyleIdx="1" presStyleCnt="4">
        <dgm:presLayoutVars>
          <dgm:bulletEnabled val="1"/>
        </dgm:presLayoutVars>
      </dgm:prSet>
      <dgm:spPr/>
    </dgm:pt>
    <dgm:pt modelId="{E902A1BA-49C7-4D8B-84B8-D69152A77219}" type="pres">
      <dgm:prSet presAssocID="{2F730F03-A339-4C64-BB4B-E446C29665D2}" presName="sibTrans" presStyleCnt="0"/>
      <dgm:spPr/>
    </dgm:pt>
    <dgm:pt modelId="{AC0D99B5-E599-49A2-8B7B-6F2F66A3FA87}" type="pres">
      <dgm:prSet presAssocID="{56A7A181-4959-4150-A878-B1B0C555D916}" presName="textNode" presStyleLbl="node1" presStyleIdx="2" presStyleCnt="4">
        <dgm:presLayoutVars>
          <dgm:bulletEnabled val="1"/>
        </dgm:presLayoutVars>
      </dgm:prSet>
      <dgm:spPr/>
    </dgm:pt>
    <dgm:pt modelId="{50FE81F6-04E3-4095-88D9-4AAFF379EFEE}" type="pres">
      <dgm:prSet presAssocID="{93BE8879-4C08-4612-A095-AB8E53693D38}" presName="sibTrans" presStyleCnt="0"/>
      <dgm:spPr/>
    </dgm:pt>
    <dgm:pt modelId="{32C670CC-BFD8-4F2A-9DFA-84233DEAE980}" type="pres">
      <dgm:prSet presAssocID="{2B0578E9-A497-407A-9346-3C2BD1904302}" presName="textNode" presStyleLbl="node1" presStyleIdx="3" presStyleCnt="4">
        <dgm:presLayoutVars>
          <dgm:bulletEnabled val="1"/>
        </dgm:presLayoutVars>
      </dgm:prSet>
      <dgm:spPr/>
    </dgm:pt>
  </dgm:ptLst>
  <dgm:cxnLst>
    <dgm:cxn modelId="{7697ED22-0C49-4120-97E4-A9B5398E3FBB}" srcId="{A97FE02B-9A64-49D0-8E80-03D91B3DDE6D}" destId="{2B0578E9-A497-407A-9346-3C2BD1904302}" srcOrd="3" destOrd="0" parTransId="{3BD18FA2-7534-474B-9030-F2513C7D3EC9}" sibTransId="{C50FD543-122D-4141-AA39-88B6A0A556DB}"/>
    <dgm:cxn modelId="{21A57242-8215-4127-8B40-3337374B2B9C}" type="presOf" srcId="{A97FE02B-9A64-49D0-8E80-03D91B3DDE6D}" destId="{D3E960C4-0FEA-4691-8CAB-2FD3C4D1F2A9}" srcOrd="0" destOrd="0" presId="urn:microsoft.com/office/officeart/2005/8/layout/hProcess9"/>
    <dgm:cxn modelId="{93AE1645-51CF-4353-A684-EB8B41CB6977}" type="presOf" srcId="{234FE0E2-19A9-4C86-9154-E0E5567AB050}" destId="{B540BD18-D876-4647-8851-B464B15BD31A}" srcOrd="0" destOrd="0" presId="urn:microsoft.com/office/officeart/2005/8/layout/hProcess9"/>
    <dgm:cxn modelId="{E9DCC26E-B7D8-4014-AF85-9C4A42F1405B}" type="presOf" srcId="{2B0578E9-A497-407A-9346-3C2BD1904302}" destId="{32C670CC-BFD8-4F2A-9DFA-84233DEAE980}" srcOrd="0" destOrd="0" presId="urn:microsoft.com/office/officeart/2005/8/layout/hProcess9"/>
    <dgm:cxn modelId="{E6952088-7D65-4F00-AAD9-C15F05FFB908}" type="presOf" srcId="{F8FD9545-81A4-441F-A8E0-DE757966A5E5}" destId="{CD727734-C804-4A15-96D1-35B53CB4FF0B}" srcOrd="0" destOrd="0" presId="urn:microsoft.com/office/officeart/2005/8/layout/hProcess9"/>
    <dgm:cxn modelId="{271515A4-67FD-4943-B6CA-2D4FA9B07C92}" type="presOf" srcId="{56A7A181-4959-4150-A878-B1B0C555D916}" destId="{AC0D99B5-E599-49A2-8B7B-6F2F66A3FA87}" srcOrd="0" destOrd="0" presId="urn:microsoft.com/office/officeart/2005/8/layout/hProcess9"/>
    <dgm:cxn modelId="{533FA1D7-6344-4375-AE0C-F3FE9A80B4E9}" srcId="{A97FE02B-9A64-49D0-8E80-03D91B3DDE6D}" destId="{234FE0E2-19A9-4C86-9154-E0E5567AB050}" srcOrd="1" destOrd="0" parTransId="{42DB9D3C-44C5-473E-BF99-6F39057F98F9}" sibTransId="{2F730F03-A339-4C64-BB4B-E446C29665D2}"/>
    <dgm:cxn modelId="{C54080EC-108F-4F2C-9CB9-443C56691479}" srcId="{A97FE02B-9A64-49D0-8E80-03D91B3DDE6D}" destId="{56A7A181-4959-4150-A878-B1B0C555D916}" srcOrd="2" destOrd="0" parTransId="{F7DAE6B9-7779-417E-BA33-B187F2E7A01E}" sibTransId="{93BE8879-4C08-4612-A095-AB8E53693D38}"/>
    <dgm:cxn modelId="{D64CFAF4-F075-44C4-B56E-C89729E129BF}" srcId="{A97FE02B-9A64-49D0-8E80-03D91B3DDE6D}" destId="{F8FD9545-81A4-441F-A8E0-DE757966A5E5}" srcOrd="0" destOrd="0" parTransId="{73AAE92F-CB70-4006-BFDE-35E196B99ECA}" sibTransId="{9DCC90D7-74AD-4913-917A-D5E02DEDB68F}"/>
    <dgm:cxn modelId="{DA4A2651-EC76-4F28-8506-DCFF2CD2F574}" type="presParOf" srcId="{D3E960C4-0FEA-4691-8CAB-2FD3C4D1F2A9}" destId="{59CA35C5-D814-4CE6-83C4-5661135436E0}" srcOrd="0" destOrd="0" presId="urn:microsoft.com/office/officeart/2005/8/layout/hProcess9"/>
    <dgm:cxn modelId="{245F06F6-0867-401C-9CBA-6BD662F39998}" type="presParOf" srcId="{D3E960C4-0FEA-4691-8CAB-2FD3C4D1F2A9}" destId="{97C1487A-5046-4A69-9DFD-193F93CA0769}" srcOrd="1" destOrd="0" presId="urn:microsoft.com/office/officeart/2005/8/layout/hProcess9"/>
    <dgm:cxn modelId="{BDFD8A89-C8AE-4D86-B965-B30BA2EAC40E}" type="presParOf" srcId="{97C1487A-5046-4A69-9DFD-193F93CA0769}" destId="{CD727734-C804-4A15-96D1-35B53CB4FF0B}" srcOrd="0" destOrd="0" presId="urn:microsoft.com/office/officeart/2005/8/layout/hProcess9"/>
    <dgm:cxn modelId="{8FEF6F03-A4D3-4F99-8FAA-1CD8CC055110}" type="presParOf" srcId="{97C1487A-5046-4A69-9DFD-193F93CA0769}" destId="{754F8A57-3DC0-42E3-ADE8-15BBDC14FEFC}" srcOrd="1" destOrd="0" presId="urn:microsoft.com/office/officeart/2005/8/layout/hProcess9"/>
    <dgm:cxn modelId="{2CFA33E3-3617-448B-8E53-09B8B44DF9E8}" type="presParOf" srcId="{97C1487A-5046-4A69-9DFD-193F93CA0769}" destId="{B540BD18-D876-4647-8851-B464B15BD31A}" srcOrd="2" destOrd="0" presId="urn:microsoft.com/office/officeart/2005/8/layout/hProcess9"/>
    <dgm:cxn modelId="{A3086225-CA9F-44DF-8A74-6C51C5D75FAF}" type="presParOf" srcId="{97C1487A-5046-4A69-9DFD-193F93CA0769}" destId="{E902A1BA-49C7-4D8B-84B8-D69152A77219}" srcOrd="3" destOrd="0" presId="urn:microsoft.com/office/officeart/2005/8/layout/hProcess9"/>
    <dgm:cxn modelId="{D5DC8971-1D8C-4B92-AF27-8EFC949C976F}" type="presParOf" srcId="{97C1487A-5046-4A69-9DFD-193F93CA0769}" destId="{AC0D99B5-E599-49A2-8B7B-6F2F66A3FA87}" srcOrd="4" destOrd="0" presId="urn:microsoft.com/office/officeart/2005/8/layout/hProcess9"/>
    <dgm:cxn modelId="{1B7ADE2F-CA56-4D19-AA36-826596A323B3}" type="presParOf" srcId="{97C1487A-5046-4A69-9DFD-193F93CA0769}" destId="{50FE81F6-04E3-4095-88D9-4AAFF379EFEE}" srcOrd="5" destOrd="0" presId="urn:microsoft.com/office/officeart/2005/8/layout/hProcess9"/>
    <dgm:cxn modelId="{09F62F7A-3E80-4276-9A92-564634F85988}" type="presParOf" srcId="{97C1487A-5046-4A69-9DFD-193F93CA0769}" destId="{32C670CC-BFD8-4F2A-9DFA-84233DEAE980}" srcOrd="6" destOrd="0" presId="urn:microsoft.com/office/officeart/2005/8/layout/hProcess9"/>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A97FE02B-9A64-49D0-8E80-03D91B3DDE6D}" type="doc">
      <dgm:prSet loTypeId="urn:microsoft.com/office/officeart/2005/8/layout/hProcess9" loCatId="process" qsTypeId="urn:microsoft.com/office/officeart/2005/8/quickstyle/simple1" qsCatId="simple" csTypeId="urn:microsoft.com/office/officeart/2005/8/colors/accent1_2" csCatId="accent1" phldr="1"/>
      <dgm:spPr/>
    </dgm:pt>
    <dgm:pt modelId="{F8FD9545-81A4-441F-A8E0-DE757966A5E5}">
      <dgm:prSet phldrT="[Text]"/>
      <dgm:spPr>
        <a:solidFill>
          <a:srgbClr val="0070C0"/>
        </a:solidFill>
      </dgm:spPr>
      <dgm:t>
        <a:bodyPr/>
        <a:lstStyle/>
        <a:p>
          <a:r>
            <a:rPr lang="en-US"/>
            <a:t>Crime is committed, suspect detained</a:t>
          </a:r>
          <a:endParaRPr lang="en-US" dirty="0"/>
        </a:p>
      </dgm:t>
    </dgm:pt>
    <dgm:pt modelId="{73AAE92F-CB70-4006-BFDE-35E196B99ECA}" type="parTrans" cxnId="{D64CFAF4-F075-44C4-B56E-C89729E129BF}">
      <dgm:prSet/>
      <dgm:spPr/>
      <dgm:t>
        <a:bodyPr/>
        <a:lstStyle/>
        <a:p>
          <a:endParaRPr lang="en-US"/>
        </a:p>
      </dgm:t>
    </dgm:pt>
    <dgm:pt modelId="{9DCC90D7-74AD-4913-917A-D5E02DEDB68F}" type="sibTrans" cxnId="{D64CFAF4-F075-44C4-B56E-C89729E129BF}">
      <dgm:prSet/>
      <dgm:spPr/>
      <dgm:t>
        <a:bodyPr/>
        <a:lstStyle/>
        <a:p>
          <a:endParaRPr lang="en-US"/>
        </a:p>
      </dgm:t>
    </dgm:pt>
    <dgm:pt modelId="{234FE0E2-19A9-4C86-9154-E0E5567AB050}">
      <dgm:prSet phldrT="[Text]"/>
      <dgm:spPr>
        <a:solidFill>
          <a:srgbClr val="FFC000"/>
        </a:solidFill>
      </dgm:spPr>
      <dgm:t>
        <a:bodyPr/>
        <a:lstStyle/>
        <a:p>
          <a:endParaRPr lang="en-US" dirty="0"/>
        </a:p>
      </dgm:t>
    </dgm:pt>
    <dgm:pt modelId="{42DB9D3C-44C5-473E-BF99-6F39057F98F9}" type="parTrans" cxnId="{533FA1D7-6344-4375-AE0C-F3FE9A80B4E9}">
      <dgm:prSet/>
      <dgm:spPr/>
      <dgm:t>
        <a:bodyPr/>
        <a:lstStyle/>
        <a:p>
          <a:endParaRPr lang="en-US"/>
        </a:p>
      </dgm:t>
    </dgm:pt>
    <dgm:pt modelId="{2F730F03-A339-4C64-BB4B-E446C29665D2}" type="sibTrans" cxnId="{533FA1D7-6344-4375-AE0C-F3FE9A80B4E9}">
      <dgm:prSet/>
      <dgm:spPr/>
      <dgm:t>
        <a:bodyPr/>
        <a:lstStyle/>
        <a:p>
          <a:endParaRPr lang="en-US"/>
        </a:p>
      </dgm:t>
    </dgm:pt>
    <dgm:pt modelId="{56A7A181-4959-4150-A878-B1B0C555D916}">
      <dgm:prSet phldrT="[Text]"/>
      <dgm:spPr>
        <a:solidFill>
          <a:srgbClr val="C00000"/>
        </a:solidFill>
      </dgm:spPr>
      <dgm:t>
        <a:bodyPr/>
        <a:lstStyle/>
        <a:p>
          <a:r>
            <a:rPr lang="en-US"/>
            <a:t>Evidence collected from crime scene</a:t>
          </a:r>
          <a:endParaRPr lang="en-US" dirty="0"/>
        </a:p>
      </dgm:t>
    </dgm:pt>
    <dgm:pt modelId="{F7DAE6B9-7779-417E-BA33-B187F2E7A01E}" type="parTrans" cxnId="{C54080EC-108F-4F2C-9CB9-443C56691479}">
      <dgm:prSet/>
      <dgm:spPr/>
      <dgm:t>
        <a:bodyPr/>
        <a:lstStyle/>
        <a:p>
          <a:endParaRPr lang="en-US"/>
        </a:p>
      </dgm:t>
    </dgm:pt>
    <dgm:pt modelId="{93BE8879-4C08-4612-A095-AB8E53693D38}" type="sibTrans" cxnId="{C54080EC-108F-4F2C-9CB9-443C56691479}">
      <dgm:prSet/>
      <dgm:spPr/>
      <dgm:t>
        <a:bodyPr/>
        <a:lstStyle/>
        <a:p>
          <a:endParaRPr lang="en-US"/>
        </a:p>
      </dgm:t>
    </dgm:pt>
    <dgm:pt modelId="{2B0578E9-A497-407A-9346-3C2BD1904302}">
      <dgm:prSet phldrT="[Text]"/>
      <dgm:spPr>
        <a:solidFill>
          <a:srgbClr val="92D050"/>
        </a:solidFill>
      </dgm:spPr>
      <dgm:t>
        <a:bodyPr/>
        <a:lstStyle/>
        <a:p>
          <a:r>
            <a:rPr lang="en-US"/>
            <a:t>Match to suspect</a:t>
          </a:r>
          <a:r>
            <a:rPr lang="en-US" dirty="0"/>
            <a:t>?</a:t>
          </a:r>
        </a:p>
      </dgm:t>
    </dgm:pt>
    <dgm:pt modelId="{3BD18FA2-7534-474B-9030-F2513C7D3EC9}" type="parTrans" cxnId="{7697ED22-0C49-4120-97E4-A9B5398E3FBB}">
      <dgm:prSet/>
      <dgm:spPr/>
      <dgm:t>
        <a:bodyPr/>
        <a:lstStyle/>
        <a:p>
          <a:endParaRPr lang="en-US"/>
        </a:p>
      </dgm:t>
    </dgm:pt>
    <dgm:pt modelId="{C50FD543-122D-4141-AA39-88B6A0A556DB}" type="sibTrans" cxnId="{7697ED22-0C49-4120-97E4-A9B5398E3FBB}">
      <dgm:prSet/>
      <dgm:spPr/>
      <dgm:t>
        <a:bodyPr/>
        <a:lstStyle/>
        <a:p>
          <a:endParaRPr lang="en-US"/>
        </a:p>
      </dgm:t>
    </dgm:pt>
    <dgm:pt modelId="{D3E960C4-0FEA-4691-8CAB-2FD3C4D1F2A9}" type="pres">
      <dgm:prSet presAssocID="{A97FE02B-9A64-49D0-8E80-03D91B3DDE6D}" presName="CompostProcess" presStyleCnt="0">
        <dgm:presLayoutVars>
          <dgm:dir/>
          <dgm:resizeHandles val="exact"/>
        </dgm:presLayoutVars>
      </dgm:prSet>
      <dgm:spPr/>
    </dgm:pt>
    <dgm:pt modelId="{59CA35C5-D814-4CE6-83C4-5661135436E0}" type="pres">
      <dgm:prSet presAssocID="{A97FE02B-9A64-49D0-8E80-03D91B3DDE6D}" presName="arrow" presStyleLbl="bgShp" presStyleIdx="0" presStyleCnt="1"/>
      <dgm:spPr/>
    </dgm:pt>
    <dgm:pt modelId="{97C1487A-5046-4A69-9DFD-193F93CA0769}" type="pres">
      <dgm:prSet presAssocID="{A97FE02B-9A64-49D0-8E80-03D91B3DDE6D}" presName="linearProcess" presStyleCnt="0"/>
      <dgm:spPr/>
    </dgm:pt>
    <dgm:pt modelId="{CD727734-C804-4A15-96D1-35B53CB4FF0B}" type="pres">
      <dgm:prSet presAssocID="{F8FD9545-81A4-441F-A8E0-DE757966A5E5}" presName="textNode" presStyleLbl="node1" presStyleIdx="0" presStyleCnt="4">
        <dgm:presLayoutVars>
          <dgm:bulletEnabled val="1"/>
        </dgm:presLayoutVars>
      </dgm:prSet>
      <dgm:spPr/>
    </dgm:pt>
    <dgm:pt modelId="{754F8A57-3DC0-42E3-ADE8-15BBDC14FEFC}" type="pres">
      <dgm:prSet presAssocID="{9DCC90D7-74AD-4913-917A-D5E02DEDB68F}" presName="sibTrans" presStyleCnt="0"/>
      <dgm:spPr/>
    </dgm:pt>
    <dgm:pt modelId="{B540BD18-D876-4647-8851-B464B15BD31A}" type="pres">
      <dgm:prSet presAssocID="{234FE0E2-19A9-4C86-9154-E0E5567AB050}" presName="textNode" presStyleLbl="node1" presStyleIdx="1" presStyleCnt="4">
        <dgm:presLayoutVars>
          <dgm:bulletEnabled val="1"/>
        </dgm:presLayoutVars>
      </dgm:prSet>
      <dgm:spPr/>
    </dgm:pt>
    <dgm:pt modelId="{E902A1BA-49C7-4D8B-84B8-D69152A77219}" type="pres">
      <dgm:prSet presAssocID="{2F730F03-A339-4C64-BB4B-E446C29665D2}" presName="sibTrans" presStyleCnt="0"/>
      <dgm:spPr/>
    </dgm:pt>
    <dgm:pt modelId="{AC0D99B5-E599-49A2-8B7B-6F2F66A3FA87}" type="pres">
      <dgm:prSet presAssocID="{56A7A181-4959-4150-A878-B1B0C555D916}" presName="textNode" presStyleLbl="node1" presStyleIdx="2" presStyleCnt="4">
        <dgm:presLayoutVars>
          <dgm:bulletEnabled val="1"/>
        </dgm:presLayoutVars>
      </dgm:prSet>
      <dgm:spPr/>
    </dgm:pt>
    <dgm:pt modelId="{50FE81F6-04E3-4095-88D9-4AAFF379EFEE}" type="pres">
      <dgm:prSet presAssocID="{93BE8879-4C08-4612-A095-AB8E53693D38}" presName="sibTrans" presStyleCnt="0"/>
      <dgm:spPr/>
    </dgm:pt>
    <dgm:pt modelId="{32C670CC-BFD8-4F2A-9DFA-84233DEAE980}" type="pres">
      <dgm:prSet presAssocID="{2B0578E9-A497-407A-9346-3C2BD1904302}" presName="textNode" presStyleLbl="node1" presStyleIdx="3" presStyleCnt="4">
        <dgm:presLayoutVars>
          <dgm:bulletEnabled val="1"/>
        </dgm:presLayoutVars>
      </dgm:prSet>
      <dgm:spPr/>
    </dgm:pt>
  </dgm:ptLst>
  <dgm:cxnLst>
    <dgm:cxn modelId="{7697ED22-0C49-4120-97E4-A9B5398E3FBB}" srcId="{A97FE02B-9A64-49D0-8E80-03D91B3DDE6D}" destId="{2B0578E9-A497-407A-9346-3C2BD1904302}" srcOrd="3" destOrd="0" parTransId="{3BD18FA2-7534-474B-9030-F2513C7D3EC9}" sibTransId="{C50FD543-122D-4141-AA39-88B6A0A556DB}"/>
    <dgm:cxn modelId="{21A57242-8215-4127-8B40-3337374B2B9C}" type="presOf" srcId="{A97FE02B-9A64-49D0-8E80-03D91B3DDE6D}" destId="{D3E960C4-0FEA-4691-8CAB-2FD3C4D1F2A9}" srcOrd="0" destOrd="0" presId="urn:microsoft.com/office/officeart/2005/8/layout/hProcess9"/>
    <dgm:cxn modelId="{93AE1645-51CF-4353-A684-EB8B41CB6977}" type="presOf" srcId="{234FE0E2-19A9-4C86-9154-E0E5567AB050}" destId="{B540BD18-D876-4647-8851-B464B15BD31A}" srcOrd="0" destOrd="0" presId="urn:microsoft.com/office/officeart/2005/8/layout/hProcess9"/>
    <dgm:cxn modelId="{E9DCC26E-B7D8-4014-AF85-9C4A42F1405B}" type="presOf" srcId="{2B0578E9-A497-407A-9346-3C2BD1904302}" destId="{32C670CC-BFD8-4F2A-9DFA-84233DEAE980}" srcOrd="0" destOrd="0" presId="urn:microsoft.com/office/officeart/2005/8/layout/hProcess9"/>
    <dgm:cxn modelId="{E6952088-7D65-4F00-AAD9-C15F05FFB908}" type="presOf" srcId="{F8FD9545-81A4-441F-A8E0-DE757966A5E5}" destId="{CD727734-C804-4A15-96D1-35B53CB4FF0B}" srcOrd="0" destOrd="0" presId="urn:microsoft.com/office/officeart/2005/8/layout/hProcess9"/>
    <dgm:cxn modelId="{271515A4-67FD-4943-B6CA-2D4FA9B07C92}" type="presOf" srcId="{56A7A181-4959-4150-A878-B1B0C555D916}" destId="{AC0D99B5-E599-49A2-8B7B-6F2F66A3FA87}" srcOrd="0" destOrd="0" presId="urn:microsoft.com/office/officeart/2005/8/layout/hProcess9"/>
    <dgm:cxn modelId="{533FA1D7-6344-4375-AE0C-F3FE9A80B4E9}" srcId="{A97FE02B-9A64-49D0-8E80-03D91B3DDE6D}" destId="{234FE0E2-19A9-4C86-9154-E0E5567AB050}" srcOrd="1" destOrd="0" parTransId="{42DB9D3C-44C5-473E-BF99-6F39057F98F9}" sibTransId="{2F730F03-A339-4C64-BB4B-E446C29665D2}"/>
    <dgm:cxn modelId="{C54080EC-108F-4F2C-9CB9-443C56691479}" srcId="{A97FE02B-9A64-49D0-8E80-03D91B3DDE6D}" destId="{56A7A181-4959-4150-A878-B1B0C555D916}" srcOrd="2" destOrd="0" parTransId="{F7DAE6B9-7779-417E-BA33-B187F2E7A01E}" sibTransId="{93BE8879-4C08-4612-A095-AB8E53693D38}"/>
    <dgm:cxn modelId="{D64CFAF4-F075-44C4-B56E-C89729E129BF}" srcId="{A97FE02B-9A64-49D0-8E80-03D91B3DDE6D}" destId="{F8FD9545-81A4-441F-A8E0-DE757966A5E5}" srcOrd="0" destOrd="0" parTransId="{73AAE92F-CB70-4006-BFDE-35E196B99ECA}" sibTransId="{9DCC90D7-74AD-4913-917A-D5E02DEDB68F}"/>
    <dgm:cxn modelId="{DA4A2651-EC76-4F28-8506-DCFF2CD2F574}" type="presParOf" srcId="{D3E960C4-0FEA-4691-8CAB-2FD3C4D1F2A9}" destId="{59CA35C5-D814-4CE6-83C4-5661135436E0}" srcOrd="0" destOrd="0" presId="urn:microsoft.com/office/officeart/2005/8/layout/hProcess9"/>
    <dgm:cxn modelId="{245F06F6-0867-401C-9CBA-6BD662F39998}" type="presParOf" srcId="{D3E960C4-0FEA-4691-8CAB-2FD3C4D1F2A9}" destId="{97C1487A-5046-4A69-9DFD-193F93CA0769}" srcOrd="1" destOrd="0" presId="urn:microsoft.com/office/officeart/2005/8/layout/hProcess9"/>
    <dgm:cxn modelId="{BDFD8A89-C8AE-4D86-B965-B30BA2EAC40E}" type="presParOf" srcId="{97C1487A-5046-4A69-9DFD-193F93CA0769}" destId="{CD727734-C804-4A15-96D1-35B53CB4FF0B}" srcOrd="0" destOrd="0" presId="urn:microsoft.com/office/officeart/2005/8/layout/hProcess9"/>
    <dgm:cxn modelId="{8FEF6F03-A4D3-4F99-8FAA-1CD8CC055110}" type="presParOf" srcId="{97C1487A-5046-4A69-9DFD-193F93CA0769}" destId="{754F8A57-3DC0-42E3-ADE8-15BBDC14FEFC}" srcOrd="1" destOrd="0" presId="urn:microsoft.com/office/officeart/2005/8/layout/hProcess9"/>
    <dgm:cxn modelId="{2CFA33E3-3617-448B-8E53-09B8B44DF9E8}" type="presParOf" srcId="{97C1487A-5046-4A69-9DFD-193F93CA0769}" destId="{B540BD18-D876-4647-8851-B464B15BD31A}" srcOrd="2" destOrd="0" presId="urn:microsoft.com/office/officeart/2005/8/layout/hProcess9"/>
    <dgm:cxn modelId="{A3086225-CA9F-44DF-8A74-6C51C5D75FAF}" type="presParOf" srcId="{97C1487A-5046-4A69-9DFD-193F93CA0769}" destId="{E902A1BA-49C7-4D8B-84B8-D69152A77219}" srcOrd="3" destOrd="0" presId="urn:microsoft.com/office/officeart/2005/8/layout/hProcess9"/>
    <dgm:cxn modelId="{D5DC8971-1D8C-4B92-AF27-8EFC949C976F}" type="presParOf" srcId="{97C1487A-5046-4A69-9DFD-193F93CA0769}" destId="{AC0D99B5-E599-49A2-8B7B-6F2F66A3FA87}" srcOrd="4" destOrd="0" presId="urn:microsoft.com/office/officeart/2005/8/layout/hProcess9"/>
    <dgm:cxn modelId="{1B7ADE2F-CA56-4D19-AA36-826596A323B3}" type="presParOf" srcId="{97C1487A-5046-4A69-9DFD-193F93CA0769}" destId="{50FE81F6-04E3-4095-88D9-4AAFF379EFEE}" srcOrd="5" destOrd="0" presId="urn:microsoft.com/office/officeart/2005/8/layout/hProcess9"/>
    <dgm:cxn modelId="{09F62F7A-3E80-4276-9A92-564634F85988}" type="presParOf" srcId="{97C1487A-5046-4A69-9DFD-193F93CA0769}" destId="{32C670CC-BFD8-4F2A-9DFA-84233DEAE980}" srcOrd="6" destOrd="0" presId="urn:microsoft.com/office/officeart/2005/8/layout/hProcess9"/>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A97FE02B-9A64-49D0-8E80-03D91B3DDE6D}" type="doc">
      <dgm:prSet loTypeId="urn:microsoft.com/office/officeart/2005/8/layout/hProcess9" loCatId="process" qsTypeId="urn:microsoft.com/office/officeart/2005/8/quickstyle/simple1" qsCatId="simple" csTypeId="urn:microsoft.com/office/officeart/2005/8/colors/accent1_2" csCatId="accent1" phldr="1"/>
      <dgm:spPr/>
    </dgm:pt>
    <dgm:pt modelId="{F8FD9545-81A4-441F-A8E0-DE757966A5E5}">
      <dgm:prSet phldrT="[Text]"/>
      <dgm:spPr>
        <a:solidFill>
          <a:srgbClr val="0070C0"/>
        </a:solidFill>
      </dgm:spPr>
      <dgm:t>
        <a:bodyPr/>
        <a:lstStyle/>
        <a:p>
          <a:r>
            <a:rPr lang="en-US"/>
            <a:t>Crime is committed, suspect detained</a:t>
          </a:r>
          <a:endParaRPr lang="en-US" dirty="0"/>
        </a:p>
      </dgm:t>
    </dgm:pt>
    <dgm:pt modelId="{73AAE92F-CB70-4006-BFDE-35E196B99ECA}" type="parTrans" cxnId="{D64CFAF4-F075-44C4-B56E-C89729E129BF}">
      <dgm:prSet/>
      <dgm:spPr/>
      <dgm:t>
        <a:bodyPr/>
        <a:lstStyle/>
        <a:p>
          <a:endParaRPr lang="en-US"/>
        </a:p>
      </dgm:t>
    </dgm:pt>
    <dgm:pt modelId="{9DCC90D7-74AD-4913-917A-D5E02DEDB68F}" type="sibTrans" cxnId="{D64CFAF4-F075-44C4-B56E-C89729E129BF}">
      <dgm:prSet/>
      <dgm:spPr/>
      <dgm:t>
        <a:bodyPr/>
        <a:lstStyle/>
        <a:p>
          <a:endParaRPr lang="en-US"/>
        </a:p>
      </dgm:t>
    </dgm:pt>
    <dgm:pt modelId="{234FE0E2-19A9-4C86-9154-E0E5567AB050}">
      <dgm:prSet phldrT="[Text]"/>
      <dgm:spPr>
        <a:solidFill>
          <a:srgbClr val="FFC000"/>
        </a:solidFill>
      </dgm:spPr>
      <dgm:t>
        <a:bodyPr/>
        <a:lstStyle/>
        <a:p>
          <a:endParaRPr lang="en-US" dirty="0"/>
        </a:p>
      </dgm:t>
    </dgm:pt>
    <dgm:pt modelId="{42DB9D3C-44C5-473E-BF99-6F39057F98F9}" type="parTrans" cxnId="{533FA1D7-6344-4375-AE0C-F3FE9A80B4E9}">
      <dgm:prSet/>
      <dgm:spPr/>
      <dgm:t>
        <a:bodyPr/>
        <a:lstStyle/>
        <a:p>
          <a:endParaRPr lang="en-US"/>
        </a:p>
      </dgm:t>
    </dgm:pt>
    <dgm:pt modelId="{2F730F03-A339-4C64-BB4B-E446C29665D2}" type="sibTrans" cxnId="{533FA1D7-6344-4375-AE0C-F3FE9A80B4E9}">
      <dgm:prSet/>
      <dgm:spPr/>
      <dgm:t>
        <a:bodyPr/>
        <a:lstStyle/>
        <a:p>
          <a:endParaRPr lang="en-US"/>
        </a:p>
      </dgm:t>
    </dgm:pt>
    <dgm:pt modelId="{56A7A181-4959-4150-A878-B1B0C555D916}">
      <dgm:prSet phldrT="[Text]"/>
      <dgm:spPr>
        <a:solidFill>
          <a:srgbClr val="C00000"/>
        </a:solidFill>
      </dgm:spPr>
      <dgm:t>
        <a:bodyPr/>
        <a:lstStyle/>
        <a:p>
          <a:r>
            <a:rPr lang="en-US"/>
            <a:t>Evidence collected from crime scene</a:t>
          </a:r>
          <a:endParaRPr lang="en-US" dirty="0"/>
        </a:p>
      </dgm:t>
    </dgm:pt>
    <dgm:pt modelId="{F7DAE6B9-7779-417E-BA33-B187F2E7A01E}" type="parTrans" cxnId="{C54080EC-108F-4F2C-9CB9-443C56691479}">
      <dgm:prSet/>
      <dgm:spPr/>
      <dgm:t>
        <a:bodyPr/>
        <a:lstStyle/>
        <a:p>
          <a:endParaRPr lang="en-US"/>
        </a:p>
      </dgm:t>
    </dgm:pt>
    <dgm:pt modelId="{93BE8879-4C08-4612-A095-AB8E53693D38}" type="sibTrans" cxnId="{C54080EC-108F-4F2C-9CB9-443C56691479}">
      <dgm:prSet/>
      <dgm:spPr/>
      <dgm:t>
        <a:bodyPr/>
        <a:lstStyle/>
        <a:p>
          <a:endParaRPr lang="en-US"/>
        </a:p>
      </dgm:t>
    </dgm:pt>
    <dgm:pt modelId="{2B0578E9-A497-407A-9346-3C2BD1904302}">
      <dgm:prSet phldrT="[Text]"/>
      <dgm:spPr>
        <a:solidFill>
          <a:srgbClr val="92D050"/>
        </a:solidFill>
      </dgm:spPr>
      <dgm:t>
        <a:bodyPr/>
        <a:lstStyle/>
        <a:p>
          <a:r>
            <a:rPr lang="en-US"/>
            <a:t>Match to suspect</a:t>
          </a:r>
          <a:r>
            <a:rPr lang="en-US" dirty="0"/>
            <a:t>?</a:t>
          </a:r>
        </a:p>
      </dgm:t>
    </dgm:pt>
    <dgm:pt modelId="{3BD18FA2-7534-474B-9030-F2513C7D3EC9}" type="parTrans" cxnId="{7697ED22-0C49-4120-97E4-A9B5398E3FBB}">
      <dgm:prSet/>
      <dgm:spPr/>
      <dgm:t>
        <a:bodyPr/>
        <a:lstStyle/>
        <a:p>
          <a:endParaRPr lang="en-US"/>
        </a:p>
      </dgm:t>
    </dgm:pt>
    <dgm:pt modelId="{C50FD543-122D-4141-AA39-88B6A0A556DB}" type="sibTrans" cxnId="{7697ED22-0C49-4120-97E4-A9B5398E3FBB}">
      <dgm:prSet/>
      <dgm:spPr/>
      <dgm:t>
        <a:bodyPr/>
        <a:lstStyle/>
        <a:p>
          <a:endParaRPr lang="en-US"/>
        </a:p>
      </dgm:t>
    </dgm:pt>
    <dgm:pt modelId="{D3E960C4-0FEA-4691-8CAB-2FD3C4D1F2A9}" type="pres">
      <dgm:prSet presAssocID="{A97FE02B-9A64-49D0-8E80-03D91B3DDE6D}" presName="CompostProcess" presStyleCnt="0">
        <dgm:presLayoutVars>
          <dgm:dir/>
          <dgm:resizeHandles val="exact"/>
        </dgm:presLayoutVars>
      </dgm:prSet>
      <dgm:spPr/>
    </dgm:pt>
    <dgm:pt modelId="{59CA35C5-D814-4CE6-83C4-5661135436E0}" type="pres">
      <dgm:prSet presAssocID="{A97FE02B-9A64-49D0-8E80-03D91B3DDE6D}" presName="arrow" presStyleLbl="bgShp" presStyleIdx="0" presStyleCnt="1"/>
      <dgm:spPr/>
    </dgm:pt>
    <dgm:pt modelId="{97C1487A-5046-4A69-9DFD-193F93CA0769}" type="pres">
      <dgm:prSet presAssocID="{A97FE02B-9A64-49D0-8E80-03D91B3DDE6D}" presName="linearProcess" presStyleCnt="0"/>
      <dgm:spPr/>
    </dgm:pt>
    <dgm:pt modelId="{CD727734-C804-4A15-96D1-35B53CB4FF0B}" type="pres">
      <dgm:prSet presAssocID="{F8FD9545-81A4-441F-A8E0-DE757966A5E5}" presName="textNode" presStyleLbl="node1" presStyleIdx="0" presStyleCnt="4">
        <dgm:presLayoutVars>
          <dgm:bulletEnabled val="1"/>
        </dgm:presLayoutVars>
      </dgm:prSet>
      <dgm:spPr/>
    </dgm:pt>
    <dgm:pt modelId="{754F8A57-3DC0-42E3-ADE8-15BBDC14FEFC}" type="pres">
      <dgm:prSet presAssocID="{9DCC90D7-74AD-4913-917A-D5E02DEDB68F}" presName="sibTrans" presStyleCnt="0"/>
      <dgm:spPr/>
    </dgm:pt>
    <dgm:pt modelId="{B540BD18-D876-4647-8851-B464B15BD31A}" type="pres">
      <dgm:prSet presAssocID="{234FE0E2-19A9-4C86-9154-E0E5567AB050}" presName="textNode" presStyleLbl="node1" presStyleIdx="1" presStyleCnt="4">
        <dgm:presLayoutVars>
          <dgm:bulletEnabled val="1"/>
        </dgm:presLayoutVars>
      </dgm:prSet>
      <dgm:spPr/>
    </dgm:pt>
    <dgm:pt modelId="{E902A1BA-49C7-4D8B-84B8-D69152A77219}" type="pres">
      <dgm:prSet presAssocID="{2F730F03-A339-4C64-BB4B-E446C29665D2}" presName="sibTrans" presStyleCnt="0"/>
      <dgm:spPr/>
    </dgm:pt>
    <dgm:pt modelId="{AC0D99B5-E599-49A2-8B7B-6F2F66A3FA87}" type="pres">
      <dgm:prSet presAssocID="{56A7A181-4959-4150-A878-B1B0C555D916}" presName="textNode" presStyleLbl="node1" presStyleIdx="2" presStyleCnt="4">
        <dgm:presLayoutVars>
          <dgm:bulletEnabled val="1"/>
        </dgm:presLayoutVars>
      </dgm:prSet>
      <dgm:spPr/>
    </dgm:pt>
    <dgm:pt modelId="{50FE81F6-04E3-4095-88D9-4AAFF379EFEE}" type="pres">
      <dgm:prSet presAssocID="{93BE8879-4C08-4612-A095-AB8E53693D38}" presName="sibTrans" presStyleCnt="0"/>
      <dgm:spPr/>
    </dgm:pt>
    <dgm:pt modelId="{32C670CC-BFD8-4F2A-9DFA-84233DEAE980}" type="pres">
      <dgm:prSet presAssocID="{2B0578E9-A497-407A-9346-3C2BD1904302}" presName="textNode" presStyleLbl="node1" presStyleIdx="3" presStyleCnt="4">
        <dgm:presLayoutVars>
          <dgm:bulletEnabled val="1"/>
        </dgm:presLayoutVars>
      </dgm:prSet>
      <dgm:spPr/>
    </dgm:pt>
  </dgm:ptLst>
  <dgm:cxnLst>
    <dgm:cxn modelId="{7697ED22-0C49-4120-97E4-A9B5398E3FBB}" srcId="{A97FE02B-9A64-49D0-8E80-03D91B3DDE6D}" destId="{2B0578E9-A497-407A-9346-3C2BD1904302}" srcOrd="3" destOrd="0" parTransId="{3BD18FA2-7534-474B-9030-F2513C7D3EC9}" sibTransId="{C50FD543-122D-4141-AA39-88B6A0A556DB}"/>
    <dgm:cxn modelId="{21A57242-8215-4127-8B40-3337374B2B9C}" type="presOf" srcId="{A97FE02B-9A64-49D0-8E80-03D91B3DDE6D}" destId="{D3E960C4-0FEA-4691-8CAB-2FD3C4D1F2A9}" srcOrd="0" destOrd="0" presId="urn:microsoft.com/office/officeart/2005/8/layout/hProcess9"/>
    <dgm:cxn modelId="{93AE1645-51CF-4353-A684-EB8B41CB6977}" type="presOf" srcId="{234FE0E2-19A9-4C86-9154-E0E5567AB050}" destId="{B540BD18-D876-4647-8851-B464B15BD31A}" srcOrd="0" destOrd="0" presId="urn:microsoft.com/office/officeart/2005/8/layout/hProcess9"/>
    <dgm:cxn modelId="{E9DCC26E-B7D8-4014-AF85-9C4A42F1405B}" type="presOf" srcId="{2B0578E9-A497-407A-9346-3C2BD1904302}" destId="{32C670CC-BFD8-4F2A-9DFA-84233DEAE980}" srcOrd="0" destOrd="0" presId="urn:microsoft.com/office/officeart/2005/8/layout/hProcess9"/>
    <dgm:cxn modelId="{E6952088-7D65-4F00-AAD9-C15F05FFB908}" type="presOf" srcId="{F8FD9545-81A4-441F-A8E0-DE757966A5E5}" destId="{CD727734-C804-4A15-96D1-35B53CB4FF0B}" srcOrd="0" destOrd="0" presId="urn:microsoft.com/office/officeart/2005/8/layout/hProcess9"/>
    <dgm:cxn modelId="{271515A4-67FD-4943-B6CA-2D4FA9B07C92}" type="presOf" srcId="{56A7A181-4959-4150-A878-B1B0C555D916}" destId="{AC0D99B5-E599-49A2-8B7B-6F2F66A3FA87}" srcOrd="0" destOrd="0" presId="urn:microsoft.com/office/officeart/2005/8/layout/hProcess9"/>
    <dgm:cxn modelId="{533FA1D7-6344-4375-AE0C-F3FE9A80B4E9}" srcId="{A97FE02B-9A64-49D0-8E80-03D91B3DDE6D}" destId="{234FE0E2-19A9-4C86-9154-E0E5567AB050}" srcOrd="1" destOrd="0" parTransId="{42DB9D3C-44C5-473E-BF99-6F39057F98F9}" sibTransId="{2F730F03-A339-4C64-BB4B-E446C29665D2}"/>
    <dgm:cxn modelId="{C54080EC-108F-4F2C-9CB9-443C56691479}" srcId="{A97FE02B-9A64-49D0-8E80-03D91B3DDE6D}" destId="{56A7A181-4959-4150-A878-B1B0C555D916}" srcOrd="2" destOrd="0" parTransId="{F7DAE6B9-7779-417E-BA33-B187F2E7A01E}" sibTransId="{93BE8879-4C08-4612-A095-AB8E53693D38}"/>
    <dgm:cxn modelId="{D64CFAF4-F075-44C4-B56E-C89729E129BF}" srcId="{A97FE02B-9A64-49D0-8E80-03D91B3DDE6D}" destId="{F8FD9545-81A4-441F-A8E0-DE757966A5E5}" srcOrd="0" destOrd="0" parTransId="{73AAE92F-CB70-4006-BFDE-35E196B99ECA}" sibTransId="{9DCC90D7-74AD-4913-917A-D5E02DEDB68F}"/>
    <dgm:cxn modelId="{DA4A2651-EC76-4F28-8506-DCFF2CD2F574}" type="presParOf" srcId="{D3E960C4-0FEA-4691-8CAB-2FD3C4D1F2A9}" destId="{59CA35C5-D814-4CE6-83C4-5661135436E0}" srcOrd="0" destOrd="0" presId="urn:microsoft.com/office/officeart/2005/8/layout/hProcess9"/>
    <dgm:cxn modelId="{245F06F6-0867-401C-9CBA-6BD662F39998}" type="presParOf" srcId="{D3E960C4-0FEA-4691-8CAB-2FD3C4D1F2A9}" destId="{97C1487A-5046-4A69-9DFD-193F93CA0769}" srcOrd="1" destOrd="0" presId="urn:microsoft.com/office/officeart/2005/8/layout/hProcess9"/>
    <dgm:cxn modelId="{BDFD8A89-C8AE-4D86-B965-B30BA2EAC40E}" type="presParOf" srcId="{97C1487A-5046-4A69-9DFD-193F93CA0769}" destId="{CD727734-C804-4A15-96D1-35B53CB4FF0B}" srcOrd="0" destOrd="0" presId="urn:microsoft.com/office/officeart/2005/8/layout/hProcess9"/>
    <dgm:cxn modelId="{8FEF6F03-A4D3-4F99-8FAA-1CD8CC055110}" type="presParOf" srcId="{97C1487A-5046-4A69-9DFD-193F93CA0769}" destId="{754F8A57-3DC0-42E3-ADE8-15BBDC14FEFC}" srcOrd="1" destOrd="0" presId="urn:microsoft.com/office/officeart/2005/8/layout/hProcess9"/>
    <dgm:cxn modelId="{2CFA33E3-3617-448B-8E53-09B8B44DF9E8}" type="presParOf" srcId="{97C1487A-5046-4A69-9DFD-193F93CA0769}" destId="{B540BD18-D876-4647-8851-B464B15BD31A}" srcOrd="2" destOrd="0" presId="urn:microsoft.com/office/officeart/2005/8/layout/hProcess9"/>
    <dgm:cxn modelId="{A3086225-CA9F-44DF-8A74-6C51C5D75FAF}" type="presParOf" srcId="{97C1487A-5046-4A69-9DFD-193F93CA0769}" destId="{E902A1BA-49C7-4D8B-84B8-D69152A77219}" srcOrd="3" destOrd="0" presId="urn:microsoft.com/office/officeart/2005/8/layout/hProcess9"/>
    <dgm:cxn modelId="{D5DC8971-1D8C-4B92-AF27-8EFC949C976F}" type="presParOf" srcId="{97C1487A-5046-4A69-9DFD-193F93CA0769}" destId="{AC0D99B5-E599-49A2-8B7B-6F2F66A3FA87}" srcOrd="4" destOrd="0" presId="urn:microsoft.com/office/officeart/2005/8/layout/hProcess9"/>
    <dgm:cxn modelId="{1B7ADE2F-CA56-4D19-AA36-826596A323B3}" type="presParOf" srcId="{97C1487A-5046-4A69-9DFD-193F93CA0769}" destId="{50FE81F6-04E3-4095-88D9-4AAFF379EFEE}" srcOrd="5" destOrd="0" presId="urn:microsoft.com/office/officeart/2005/8/layout/hProcess9"/>
    <dgm:cxn modelId="{09F62F7A-3E80-4276-9A92-564634F85988}" type="presParOf" srcId="{97C1487A-5046-4A69-9DFD-193F93CA0769}" destId="{32C670CC-BFD8-4F2A-9DFA-84233DEAE980}" srcOrd="6" destOrd="0" presId="urn:microsoft.com/office/officeart/2005/8/layout/hProcess9"/>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A97FE02B-9A64-49D0-8E80-03D91B3DDE6D}" type="doc">
      <dgm:prSet loTypeId="urn:microsoft.com/office/officeart/2005/8/layout/hProcess9" loCatId="process" qsTypeId="urn:microsoft.com/office/officeart/2005/8/quickstyle/simple1" qsCatId="simple" csTypeId="urn:microsoft.com/office/officeart/2005/8/colors/accent1_2" csCatId="accent1" phldr="1"/>
      <dgm:spPr/>
    </dgm:pt>
    <dgm:pt modelId="{F8FD9545-81A4-441F-A8E0-DE757966A5E5}">
      <dgm:prSet phldrT="[Text]"/>
      <dgm:spPr>
        <a:solidFill>
          <a:srgbClr val="0070C0"/>
        </a:solidFill>
      </dgm:spPr>
      <dgm:t>
        <a:bodyPr/>
        <a:lstStyle/>
        <a:p>
          <a:r>
            <a:rPr lang="en-US"/>
            <a:t>Crime is committed, suspect detained</a:t>
          </a:r>
          <a:endParaRPr lang="en-US" dirty="0"/>
        </a:p>
      </dgm:t>
    </dgm:pt>
    <dgm:pt modelId="{73AAE92F-CB70-4006-BFDE-35E196B99ECA}" type="parTrans" cxnId="{D64CFAF4-F075-44C4-B56E-C89729E129BF}">
      <dgm:prSet/>
      <dgm:spPr/>
      <dgm:t>
        <a:bodyPr/>
        <a:lstStyle/>
        <a:p>
          <a:endParaRPr lang="en-US"/>
        </a:p>
      </dgm:t>
    </dgm:pt>
    <dgm:pt modelId="{9DCC90D7-74AD-4913-917A-D5E02DEDB68F}" type="sibTrans" cxnId="{D64CFAF4-F075-44C4-B56E-C89729E129BF}">
      <dgm:prSet/>
      <dgm:spPr/>
      <dgm:t>
        <a:bodyPr/>
        <a:lstStyle/>
        <a:p>
          <a:endParaRPr lang="en-US"/>
        </a:p>
      </dgm:t>
    </dgm:pt>
    <dgm:pt modelId="{234FE0E2-19A9-4C86-9154-E0E5567AB050}">
      <dgm:prSet phldrT="[Text]"/>
      <dgm:spPr>
        <a:solidFill>
          <a:srgbClr val="FFC000"/>
        </a:solidFill>
      </dgm:spPr>
      <dgm:t>
        <a:bodyPr/>
        <a:lstStyle/>
        <a:p>
          <a:endParaRPr lang="en-US" dirty="0"/>
        </a:p>
      </dgm:t>
    </dgm:pt>
    <dgm:pt modelId="{42DB9D3C-44C5-473E-BF99-6F39057F98F9}" type="parTrans" cxnId="{533FA1D7-6344-4375-AE0C-F3FE9A80B4E9}">
      <dgm:prSet/>
      <dgm:spPr/>
      <dgm:t>
        <a:bodyPr/>
        <a:lstStyle/>
        <a:p>
          <a:endParaRPr lang="en-US"/>
        </a:p>
      </dgm:t>
    </dgm:pt>
    <dgm:pt modelId="{2F730F03-A339-4C64-BB4B-E446C29665D2}" type="sibTrans" cxnId="{533FA1D7-6344-4375-AE0C-F3FE9A80B4E9}">
      <dgm:prSet/>
      <dgm:spPr/>
      <dgm:t>
        <a:bodyPr/>
        <a:lstStyle/>
        <a:p>
          <a:endParaRPr lang="en-US"/>
        </a:p>
      </dgm:t>
    </dgm:pt>
    <dgm:pt modelId="{56A7A181-4959-4150-A878-B1B0C555D916}">
      <dgm:prSet phldrT="[Text]"/>
      <dgm:spPr>
        <a:solidFill>
          <a:srgbClr val="C00000"/>
        </a:solidFill>
      </dgm:spPr>
      <dgm:t>
        <a:bodyPr/>
        <a:lstStyle/>
        <a:p>
          <a:r>
            <a:rPr lang="en-US"/>
            <a:t>Evidence collected from crime scene</a:t>
          </a:r>
          <a:endParaRPr lang="en-US" dirty="0"/>
        </a:p>
      </dgm:t>
    </dgm:pt>
    <dgm:pt modelId="{F7DAE6B9-7779-417E-BA33-B187F2E7A01E}" type="parTrans" cxnId="{C54080EC-108F-4F2C-9CB9-443C56691479}">
      <dgm:prSet/>
      <dgm:spPr/>
      <dgm:t>
        <a:bodyPr/>
        <a:lstStyle/>
        <a:p>
          <a:endParaRPr lang="en-US"/>
        </a:p>
      </dgm:t>
    </dgm:pt>
    <dgm:pt modelId="{93BE8879-4C08-4612-A095-AB8E53693D38}" type="sibTrans" cxnId="{C54080EC-108F-4F2C-9CB9-443C56691479}">
      <dgm:prSet/>
      <dgm:spPr/>
      <dgm:t>
        <a:bodyPr/>
        <a:lstStyle/>
        <a:p>
          <a:endParaRPr lang="en-US"/>
        </a:p>
      </dgm:t>
    </dgm:pt>
    <dgm:pt modelId="{2B0578E9-A497-407A-9346-3C2BD1904302}">
      <dgm:prSet phldrT="[Text]"/>
      <dgm:spPr>
        <a:solidFill>
          <a:srgbClr val="92D050"/>
        </a:solidFill>
      </dgm:spPr>
      <dgm:t>
        <a:bodyPr/>
        <a:lstStyle/>
        <a:p>
          <a:r>
            <a:rPr lang="en-US"/>
            <a:t>Match to suspect</a:t>
          </a:r>
          <a:r>
            <a:rPr lang="en-US" dirty="0"/>
            <a:t>?</a:t>
          </a:r>
        </a:p>
      </dgm:t>
    </dgm:pt>
    <dgm:pt modelId="{3BD18FA2-7534-474B-9030-F2513C7D3EC9}" type="parTrans" cxnId="{7697ED22-0C49-4120-97E4-A9B5398E3FBB}">
      <dgm:prSet/>
      <dgm:spPr/>
      <dgm:t>
        <a:bodyPr/>
        <a:lstStyle/>
        <a:p>
          <a:endParaRPr lang="en-US"/>
        </a:p>
      </dgm:t>
    </dgm:pt>
    <dgm:pt modelId="{C50FD543-122D-4141-AA39-88B6A0A556DB}" type="sibTrans" cxnId="{7697ED22-0C49-4120-97E4-A9B5398E3FBB}">
      <dgm:prSet/>
      <dgm:spPr/>
      <dgm:t>
        <a:bodyPr/>
        <a:lstStyle/>
        <a:p>
          <a:endParaRPr lang="en-US"/>
        </a:p>
      </dgm:t>
    </dgm:pt>
    <dgm:pt modelId="{D3E960C4-0FEA-4691-8CAB-2FD3C4D1F2A9}" type="pres">
      <dgm:prSet presAssocID="{A97FE02B-9A64-49D0-8E80-03D91B3DDE6D}" presName="CompostProcess" presStyleCnt="0">
        <dgm:presLayoutVars>
          <dgm:dir/>
          <dgm:resizeHandles val="exact"/>
        </dgm:presLayoutVars>
      </dgm:prSet>
      <dgm:spPr/>
    </dgm:pt>
    <dgm:pt modelId="{59CA35C5-D814-4CE6-83C4-5661135436E0}" type="pres">
      <dgm:prSet presAssocID="{A97FE02B-9A64-49D0-8E80-03D91B3DDE6D}" presName="arrow" presStyleLbl="bgShp" presStyleIdx="0" presStyleCnt="1"/>
      <dgm:spPr/>
    </dgm:pt>
    <dgm:pt modelId="{97C1487A-5046-4A69-9DFD-193F93CA0769}" type="pres">
      <dgm:prSet presAssocID="{A97FE02B-9A64-49D0-8E80-03D91B3DDE6D}" presName="linearProcess" presStyleCnt="0"/>
      <dgm:spPr/>
    </dgm:pt>
    <dgm:pt modelId="{CD727734-C804-4A15-96D1-35B53CB4FF0B}" type="pres">
      <dgm:prSet presAssocID="{F8FD9545-81A4-441F-A8E0-DE757966A5E5}" presName="textNode" presStyleLbl="node1" presStyleIdx="0" presStyleCnt="4">
        <dgm:presLayoutVars>
          <dgm:bulletEnabled val="1"/>
        </dgm:presLayoutVars>
      </dgm:prSet>
      <dgm:spPr/>
    </dgm:pt>
    <dgm:pt modelId="{754F8A57-3DC0-42E3-ADE8-15BBDC14FEFC}" type="pres">
      <dgm:prSet presAssocID="{9DCC90D7-74AD-4913-917A-D5E02DEDB68F}" presName="sibTrans" presStyleCnt="0"/>
      <dgm:spPr/>
    </dgm:pt>
    <dgm:pt modelId="{B540BD18-D876-4647-8851-B464B15BD31A}" type="pres">
      <dgm:prSet presAssocID="{234FE0E2-19A9-4C86-9154-E0E5567AB050}" presName="textNode" presStyleLbl="node1" presStyleIdx="1" presStyleCnt="4">
        <dgm:presLayoutVars>
          <dgm:bulletEnabled val="1"/>
        </dgm:presLayoutVars>
      </dgm:prSet>
      <dgm:spPr/>
    </dgm:pt>
    <dgm:pt modelId="{E902A1BA-49C7-4D8B-84B8-D69152A77219}" type="pres">
      <dgm:prSet presAssocID="{2F730F03-A339-4C64-BB4B-E446C29665D2}" presName="sibTrans" presStyleCnt="0"/>
      <dgm:spPr/>
    </dgm:pt>
    <dgm:pt modelId="{AC0D99B5-E599-49A2-8B7B-6F2F66A3FA87}" type="pres">
      <dgm:prSet presAssocID="{56A7A181-4959-4150-A878-B1B0C555D916}" presName="textNode" presStyleLbl="node1" presStyleIdx="2" presStyleCnt="4">
        <dgm:presLayoutVars>
          <dgm:bulletEnabled val="1"/>
        </dgm:presLayoutVars>
      </dgm:prSet>
      <dgm:spPr/>
    </dgm:pt>
    <dgm:pt modelId="{50FE81F6-04E3-4095-88D9-4AAFF379EFEE}" type="pres">
      <dgm:prSet presAssocID="{93BE8879-4C08-4612-A095-AB8E53693D38}" presName="sibTrans" presStyleCnt="0"/>
      <dgm:spPr/>
    </dgm:pt>
    <dgm:pt modelId="{32C670CC-BFD8-4F2A-9DFA-84233DEAE980}" type="pres">
      <dgm:prSet presAssocID="{2B0578E9-A497-407A-9346-3C2BD1904302}" presName="textNode" presStyleLbl="node1" presStyleIdx="3" presStyleCnt="4">
        <dgm:presLayoutVars>
          <dgm:bulletEnabled val="1"/>
        </dgm:presLayoutVars>
      </dgm:prSet>
      <dgm:spPr/>
    </dgm:pt>
  </dgm:ptLst>
  <dgm:cxnLst>
    <dgm:cxn modelId="{7697ED22-0C49-4120-97E4-A9B5398E3FBB}" srcId="{A97FE02B-9A64-49D0-8E80-03D91B3DDE6D}" destId="{2B0578E9-A497-407A-9346-3C2BD1904302}" srcOrd="3" destOrd="0" parTransId="{3BD18FA2-7534-474B-9030-F2513C7D3EC9}" sibTransId="{C50FD543-122D-4141-AA39-88B6A0A556DB}"/>
    <dgm:cxn modelId="{21A57242-8215-4127-8B40-3337374B2B9C}" type="presOf" srcId="{A97FE02B-9A64-49D0-8E80-03D91B3DDE6D}" destId="{D3E960C4-0FEA-4691-8CAB-2FD3C4D1F2A9}" srcOrd="0" destOrd="0" presId="urn:microsoft.com/office/officeart/2005/8/layout/hProcess9"/>
    <dgm:cxn modelId="{93AE1645-51CF-4353-A684-EB8B41CB6977}" type="presOf" srcId="{234FE0E2-19A9-4C86-9154-E0E5567AB050}" destId="{B540BD18-D876-4647-8851-B464B15BD31A}" srcOrd="0" destOrd="0" presId="urn:microsoft.com/office/officeart/2005/8/layout/hProcess9"/>
    <dgm:cxn modelId="{E9DCC26E-B7D8-4014-AF85-9C4A42F1405B}" type="presOf" srcId="{2B0578E9-A497-407A-9346-3C2BD1904302}" destId="{32C670CC-BFD8-4F2A-9DFA-84233DEAE980}" srcOrd="0" destOrd="0" presId="urn:microsoft.com/office/officeart/2005/8/layout/hProcess9"/>
    <dgm:cxn modelId="{E6952088-7D65-4F00-AAD9-C15F05FFB908}" type="presOf" srcId="{F8FD9545-81A4-441F-A8E0-DE757966A5E5}" destId="{CD727734-C804-4A15-96D1-35B53CB4FF0B}" srcOrd="0" destOrd="0" presId="urn:microsoft.com/office/officeart/2005/8/layout/hProcess9"/>
    <dgm:cxn modelId="{271515A4-67FD-4943-B6CA-2D4FA9B07C92}" type="presOf" srcId="{56A7A181-4959-4150-A878-B1B0C555D916}" destId="{AC0D99B5-E599-49A2-8B7B-6F2F66A3FA87}" srcOrd="0" destOrd="0" presId="urn:microsoft.com/office/officeart/2005/8/layout/hProcess9"/>
    <dgm:cxn modelId="{533FA1D7-6344-4375-AE0C-F3FE9A80B4E9}" srcId="{A97FE02B-9A64-49D0-8E80-03D91B3DDE6D}" destId="{234FE0E2-19A9-4C86-9154-E0E5567AB050}" srcOrd="1" destOrd="0" parTransId="{42DB9D3C-44C5-473E-BF99-6F39057F98F9}" sibTransId="{2F730F03-A339-4C64-BB4B-E446C29665D2}"/>
    <dgm:cxn modelId="{C54080EC-108F-4F2C-9CB9-443C56691479}" srcId="{A97FE02B-9A64-49D0-8E80-03D91B3DDE6D}" destId="{56A7A181-4959-4150-A878-B1B0C555D916}" srcOrd="2" destOrd="0" parTransId="{F7DAE6B9-7779-417E-BA33-B187F2E7A01E}" sibTransId="{93BE8879-4C08-4612-A095-AB8E53693D38}"/>
    <dgm:cxn modelId="{D64CFAF4-F075-44C4-B56E-C89729E129BF}" srcId="{A97FE02B-9A64-49D0-8E80-03D91B3DDE6D}" destId="{F8FD9545-81A4-441F-A8E0-DE757966A5E5}" srcOrd="0" destOrd="0" parTransId="{73AAE92F-CB70-4006-BFDE-35E196B99ECA}" sibTransId="{9DCC90D7-74AD-4913-917A-D5E02DEDB68F}"/>
    <dgm:cxn modelId="{DA4A2651-EC76-4F28-8506-DCFF2CD2F574}" type="presParOf" srcId="{D3E960C4-0FEA-4691-8CAB-2FD3C4D1F2A9}" destId="{59CA35C5-D814-4CE6-83C4-5661135436E0}" srcOrd="0" destOrd="0" presId="urn:microsoft.com/office/officeart/2005/8/layout/hProcess9"/>
    <dgm:cxn modelId="{245F06F6-0867-401C-9CBA-6BD662F39998}" type="presParOf" srcId="{D3E960C4-0FEA-4691-8CAB-2FD3C4D1F2A9}" destId="{97C1487A-5046-4A69-9DFD-193F93CA0769}" srcOrd="1" destOrd="0" presId="urn:microsoft.com/office/officeart/2005/8/layout/hProcess9"/>
    <dgm:cxn modelId="{BDFD8A89-C8AE-4D86-B965-B30BA2EAC40E}" type="presParOf" srcId="{97C1487A-5046-4A69-9DFD-193F93CA0769}" destId="{CD727734-C804-4A15-96D1-35B53CB4FF0B}" srcOrd="0" destOrd="0" presId="urn:microsoft.com/office/officeart/2005/8/layout/hProcess9"/>
    <dgm:cxn modelId="{8FEF6F03-A4D3-4F99-8FAA-1CD8CC055110}" type="presParOf" srcId="{97C1487A-5046-4A69-9DFD-193F93CA0769}" destId="{754F8A57-3DC0-42E3-ADE8-15BBDC14FEFC}" srcOrd="1" destOrd="0" presId="urn:microsoft.com/office/officeart/2005/8/layout/hProcess9"/>
    <dgm:cxn modelId="{2CFA33E3-3617-448B-8E53-09B8B44DF9E8}" type="presParOf" srcId="{97C1487A-5046-4A69-9DFD-193F93CA0769}" destId="{B540BD18-D876-4647-8851-B464B15BD31A}" srcOrd="2" destOrd="0" presId="urn:microsoft.com/office/officeart/2005/8/layout/hProcess9"/>
    <dgm:cxn modelId="{A3086225-CA9F-44DF-8A74-6C51C5D75FAF}" type="presParOf" srcId="{97C1487A-5046-4A69-9DFD-193F93CA0769}" destId="{E902A1BA-49C7-4D8B-84B8-D69152A77219}" srcOrd="3" destOrd="0" presId="urn:microsoft.com/office/officeart/2005/8/layout/hProcess9"/>
    <dgm:cxn modelId="{D5DC8971-1D8C-4B92-AF27-8EFC949C976F}" type="presParOf" srcId="{97C1487A-5046-4A69-9DFD-193F93CA0769}" destId="{AC0D99B5-E599-49A2-8B7B-6F2F66A3FA87}" srcOrd="4" destOrd="0" presId="urn:microsoft.com/office/officeart/2005/8/layout/hProcess9"/>
    <dgm:cxn modelId="{1B7ADE2F-CA56-4D19-AA36-826596A323B3}" type="presParOf" srcId="{97C1487A-5046-4A69-9DFD-193F93CA0769}" destId="{50FE81F6-04E3-4095-88D9-4AAFF379EFEE}" srcOrd="5" destOrd="0" presId="urn:microsoft.com/office/officeart/2005/8/layout/hProcess9"/>
    <dgm:cxn modelId="{09F62F7A-3E80-4276-9A92-564634F85988}" type="presParOf" srcId="{97C1487A-5046-4A69-9DFD-193F93CA0769}" destId="{32C670CC-BFD8-4F2A-9DFA-84233DEAE980}" srcOrd="6" destOrd="0" presId="urn:microsoft.com/office/officeart/2005/8/layout/hProcess9"/>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A97FE02B-9A64-49D0-8E80-03D91B3DDE6D}" type="doc">
      <dgm:prSet loTypeId="urn:microsoft.com/office/officeart/2005/8/layout/hProcess9" loCatId="process" qsTypeId="urn:microsoft.com/office/officeart/2005/8/quickstyle/simple1" qsCatId="simple" csTypeId="urn:microsoft.com/office/officeart/2005/8/colors/accent1_2" csCatId="accent1" phldr="1"/>
      <dgm:spPr/>
    </dgm:pt>
    <dgm:pt modelId="{F8FD9545-81A4-441F-A8E0-DE757966A5E5}">
      <dgm:prSet phldrT="[Text]"/>
      <dgm:spPr>
        <a:solidFill>
          <a:srgbClr val="0070C0"/>
        </a:solidFill>
      </dgm:spPr>
      <dgm:t>
        <a:bodyPr/>
        <a:lstStyle/>
        <a:p>
          <a:r>
            <a:rPr lang="en-US"/>
            <a:t>Crime is committed, suspect detained</a:t>
          </a:r>
          <a:endParaRPr lang="en-US" dirty="0"/>
        </a:p>
      </dgm:t>
    </dgm:pt>
    <dgm:pt modelId="{73AAE92F-CB70-4006-BFDE-35E196B99ECA}" type="parTrans" cxnId="{D64CFAF4-F075-44C4-B56E-C89729E129BF}">
      <dgm:prSet/>
      <dgm:spPr/>
      <dgm:t>
        <a:bodyPr/>
        <a:lstStyle/>
        <a:p>
          <a:endParaRPr lang="en-US"/>
        </a:p>
      </dgm:t>
    </dgm:pt>
    <dgm:pt modelId="{9DCC90D7-74AD-4913-917A-D5E02DEDB68F}" type="sibTrans" cxnId="{D64CFAF4-F075-44C4-B56E-C89729E129BF}">
      <dgm:prSet/>
      <dgm:spPr/>
      <dgm:t>
        <a:bodyPr/>
        <a:lstStyle/>
        <a:p>
          <a:endParaRPr lang="en-US"/>
        </a:p>
      </dgm:t>
    </dgm:pt>
    <dgm:pt modelId="{234FE0E2-19A9-4C86-9154-E0E5567AB050}">
      <dgm:prSet phldrT="[Text]"/>
      <dgm:spPr>
        <a:solidFill>
          <a:srgbClr val="FFC000"/>
        </a:solidFill>
      </dgm:spPr>
      <dgm:t>
        <a:bodyPr/>
        <a:lstStyle/>
        <a:p>
          <a:endParaRPr lang="en-US" dirty="0"/>
        </a:p>
      </dgm:t>
    </dgm:pt>
    <dgm:pt modelId="{42DB9D3C-44C5-473E-BF99-6F39057F98F9}" type="parTrans" cxnId="{533FA1D7-6344-4375-AE0C-F3FE9A80B4E9}">
      <dgm:prSet/>
      <dgm:spPr/>
      <dgm:t>
        <a:bodyPr/>
        <a:lstStyle/>
        <a:p>
          <a:endParaRPr lang="en-US"/>
        </a:p>
      </dgm:t>
    </dgm:pt>
    <dgm:pt modelId="{2F730F03-A339-4C64-BB4B-E446C29665D2}" type="sibTrans" cxnId="{533FA1D7-6344-4375-AE0C-F3FE9A80B4E9}">
      <dgm:prSet/>
      <dgm:spPr/>
      <dgm:t>
        <a:bodyPr/>
        <a:lstStyle/>
        <a:p>
          <a:endParaRPr lang="en-US"/>
        </a:p>
      </dgm:t>
    </dgm:pt>
    <dgm:pt modelId="{56A7A181-4959-4150-A878-B1B0C555D916}">
      <dgm:prSet phldrT="[Text]"/>
      <dgm:spPr>
        <a:solidFill>
          <a:srgbClr val="C00000"/>
        </a:solidFill>
      </dgm:spPr>
      <dgm:t>
        <a:bodyPr/>
        <a:lstStyle/>
        <a:p>
          <a:r>
            <a:rPr lang="en-US"/>
            <a:t>Evidence collected from crime scene</a:t>
          </a:r>
          <a:endParaRPr lang="en-US" dirty="0"/>
        </a:p>
      </dgm:t>
    </dgm:pt>
    <dgm:pt modelId="{F7DAE6B9-7779-417E-BA33-B187F2E7A01E}" type="parTrans" cxnId="{C54080EC-108F-4F2C-9CB9-443C56691479}">
      <dgm:prSet/>
      <dgm:spPr/>
      <dgm:t>
        <a:bodyPr/>
        <a:lstStyle/>
        <a:p>
          <a:endParaRPr lang="en-US"/>
        </a:p>
      </dgm:t>
    </dgm:pt>
    <dgm:pt modelId="{93BE8879-4C08-4612-A095-AB8E53693D38}" type="sibTrans" cxnId="{C54080EC-108F-4F2C-9CB9-443C56691479}">
      <dgm:prSet/>
      <dgm:spPr/>
      <dgm:t>
        <a:bodyPr/>
        <a:lstStyle/>
        <a:p>
          <a:endParaRPr lang="en-US"/>
        </a:p>
      </dgm:t>
    </dgm:pt>
    <dgm:pt modelId="{2B0578E9-A497-407A-9346-3C2BD1904302}">
      <dgm:prSet phldrT="[Text]"/>
      <dgm:spPr>
        <a:solidFill>
          <a:srgbClr val="92D050"/>
        </a:solidFill>
      </dgm:spPr>
      <dgm:t>
        <a:bodyPr/>
        <a:lstStyle/>
        <a:p>
          <a:r>
            <a:rPr lang="en-US"/>
            <a:t>Match to suspect</a:t>
          </a:r>
          <a:r>
            <a:rPr lang="en-US" dirty="0"/>
            <a:t>?</a:t>
          </a:r>
        </a:p>
      </dgm:t>
    </dgm:pt>
    <dgm:pt modelId="{3BD18FA2-7534-474B-9030-F2513C7D3EC9}" type="parTrans" cxnId="{7697ED22-0C49-4120-97E4-A9B5398E3FBB}">
      <dgm:prSet/>
      <dgm:spPr/>
      <dgm:t>
        <a:bodyPr/>
        <a:lstStyle/>
        <a:p>
          <a:endParaRPr lang="en-US"/>
        </a:p>
      </dgm:t>
    </dgm:pt>
    <dgm:pt modelId="{C50FD543-122D-4141-AA39-88B6A0A556DB}" type="sibTrans" cxnId="{7697ED22-0C49-4120-97E4-A9B5398E3FBB}">
      <dgm:prSet/>
      <dgm:spPr/>
      <dgm:t>
        <a:bodyPr/>
        <a:lstStyle/>
        <a:p>
          <a:endParaRPr lang="en-US"/>
        </a:p>
      </dgm:t>
    </dgm:pt>
    <dgm:pt modelId="{D3E960C4-0FEA-4691-8CAB-2FD3C4D1F2A9}" type="pres">
      <dgm:prSet presAssocID="{A97FE02B-9A64-49D0-8E80-03D91B3DDE6D}" presName="CompostProcess" presStyleCnt="0">
        <dgm:presLayoutVars>
          <dgm:dir/>
          <dgm:resizeHandles val="exact"/>
        </dgm:presLayoutVars>
      </dgm:prSet>
      <dgm:spPr/>
    </dgm:pt>
    <dgm:pt modelId="{59CA35C5-D814-4CE6-83C4-5661135436E0}" type="pres">
      <dgm:prSet presAssocID="{A97FE02B-9A64-49D0-8E80-03D91B3DDE6D}" presName="arrow" presStyleLbl="bgShp" presStyleIdx="0" presStyleCnt="1"/>
      <dgm:spPr/>
    </dgm:pt>
    <dgm:pt modelId="{97C1487A-5046-4A69-9DFD-193F93CA0769}" type="pres">
      <dgm:prSet presAssocID="{A97FE02B-9A64-49D0-8E80-03D91B3DDE6D}" presName="linearProcess" presStyleCnt="0"/>
      <dgm:spPr/>
    </dgm:pt>
    <dgm:pt modelId="{CD727734-C804-4A15-96D1-35B53CB4FF0B}" type="pres">
      <dgm:prSet presAssocID="{F8FD9545-81A4-441F-A8E0-DE757966A5E5}" presName="textNode" presStyleLbl="node1" presStyleIdx="0" presStyleCnt="4">
        <dgm:presLayoutVars>
          <dgm:bulletEnabled val="1"/>
        </dgm:presLayoutVars>
      </dgm:prSet>
      <dgm:spPr/>
    </dgm:pt>
    <dgm:pt modelId="{754F8A57-3DC0-42E3-ADE8-15BBDC14FEFC}" type="pres">
      <dgm:prSet presAssocID="{9DCC90D7-74AD-4913-917A-D5E02DEDB68F}" presName="sibTrans" presStyleCnt="0"/>
      <dgm:spPr/>
    </dgm:pt>
    <dgm:pt modelId="{B540BD18-D876-4647-8851-B464B15BD31A}" type="pres">
      <dgm:prSet presAssocID="{234FE0E2-19A9-4C86-9154-E0E5567AB050}" presName="textNode" presStyleLbl="node1" presStyleIdx="1" presStyleCnt="4">
        <dgm:presLayoutVars>
          <dgm:bulletEnabled val="1"/>
        </dgm:presLayoutVars>
      </dgm:prSet>
      <dgm:spPr/>
    </dgm:pt>
    <dgm:pt modelId="{E902A1BA-49C7-4D8B-84B8-D69152A77219}" type="pres">
      <dgm:prSet presAssocID="{2F730F03-A339-4C64-BB4B-E446C29665D2}" presName="sibTrans" presStyleCnt="0"/>
      <dgm:spPr/>
    </dgm:pt>
    <dgm:pt modelId="{AC0D99B5-E599-49A2-8B7B-6F2F66A3FA87}" type="pres">
      <dgm:prSet presAssocID="{56A7A181-4959-4150-A878-B1B0C555D916}" presName="textNode" presStyleLbl="node1" presStyleIdx="2" presStyleCnt="4">
        <dgm:presLayoutVars>
          <dgm:bulletEnabled val="1"/>
        </dgm:presLayoutVars>
      </dgm:prSet>
      <dgm:spPr/>
    </dgm:pt>
    <dgm:pt modelId="{50FE81F6-04E3-4095-88D9-4AAFF379EFEE}" type="pres">
      <dgm:prSet presAssocID="{93BE8879-4C08-4612-A095-AB8E53693D38}" presName="sibTrans" presStyleCnt="0"/>
      <dgm:spPr/>
    </dgm:pt>
    <dgm:pt modelId="{32C670CC-BFD8-4F2A-9DFA-84233DEAE980}" type="pres">
      <dgm:prSet presAssocID="{2B0578E9-A497-407A-9346-3C2BD1904302}" presName="textNode" presStyleLbl="node1" presStyleIdx="3" presStyleCnt="4">
        <dgm:presLayoutVars>
          <dgm:bulletEnabled val="1"/>
        </dgm:presLayoutVars>
      </dgm:prSet>
      <dgm:spPr/>
    </dgm:pt>
  </dgm:ptLst>
  <dgm:cxnLst>
    <dgm:cxn modelId="{7697ED22-0C49-4120-97E4-A9B5398E3FBB}" srcId="{A97FE02B-9A64-49D0-8E80-03D91B3DDE6D}" destId="{2B0578E9-A497-407A-9346-3C2BD1904302}" srcOrd="3" destOrd="0" parTransId="{3BD18FA2-7534-474B-9030-F2513C7D3EC9}" sibTransId="{C50FD543-122D-4141-AA39-88B6A0A556DB}"/>
    <dgm:cxn modelId="{21A57242-8215-4127-8B40-3337374B2B9C}" type="presOf" srcId="{A97FE02B-9A64-49D0-8E80-03D91B3DDE6D}" destId="{D3E960C4-0FEA-4691-8CAB-2FD3C4D1F2A9}" srcOrd="0" destOrd="0" presId="urn:microsoft.com/office/officeart/2005/8/layout/hProcess9"/>
    <dgm:cxn modelId="{93AE1645-51CF-4353-A684-EB8B41CB6977}" type="presOf" srcId="{234FE0E2-19A9-4C86-9154-E0E5567AB050}" destId="{B540BD18-D876-4647-8851-B464B15BD31A}" srcOrd="0" destOrd="0" presId="urn:microsoft.com/office/officeart/2005/8/layout/hProcess9"/>
    <dgm:cxn modelId="{E9DCC26E-B7D8-4014-AF85-9C4A42F1405B}" type="presOf" srcId="{2B0578E9-A497-407A-9346-3C2BD1904302}" destId="{32C670CC-BFD8-4F2A-9DFA-84233DEAE980}" srcOrd="0" destOrd="0" presId="urn:microsoft.com/office/officeart/2005/8/layout/hProcess9"/>
    <dgm:cxn modelId="{E6952088-7D65-4F00-AAD9-C15F05FFB908}" type="presOf" srcId="{F8FD9545-81A4-441F-A8E0-DE757966A5E5}" destId="{CD727734-C804-4A15-96D1-35B53CB4FF0B}" srcOrd="0" destOrd="0" presId="urn:microsoft.com/office/officeart/2005/8/layout/hProcess9"/>
    <dgm:cxn modelId="{271515A4-67FD-4943-B6CA-2D4FA9B07C92}" type="presOf" srcId="{56A7A181-4959-4150-A878-B1B0C555D916}" destId="{AC0D99B5-E599-49A2-8B7B-6F2F66A3FA87}" srcOrd="0" destOrd="0" presId="urn:microsoft.com/office/officeart/2005/8/layout/hProcess9"/>
    <dgm:cxn modelId="{533FA1D7-6344-4375-AE0C-F3FE9A80B4E9}" srcId="{A97FE02B-9A64-49D0-8E80-03D91B3DDE6D}" destId="{234FE0E2-19A9-4C86-9154-E0E5567AB050}" srcOrd="1" destOrd="0" parTransId="{42DB9D3C-44C5-473E-BF99-6F39057F98F9}" sibTransId="{2F730F03-A339-4C64-BB4B-E446C29665D2}"/>
    <dgm:cxn modelId="{C54080EC-108F-4F2C-9CB9-443C56691479}" srcId="{A97FE02B-9A64-49D0-8E80-03D91B3DDE6D}" destId="{56A7A181-4959-4150-A878-B1B0C555D916}" srcOrd="2" destOrd="0" parTransId="{F7DAE6B9-7779-417E-BA33-B187F2E7A01E}" sibTransId="{93BE8879-4C08-4612-A095-AB8E53693D38}"/>
    <dgm:cxn modelId="{D64CFAF4-F075-44C4-B56E-C89729E129BF}" srcId="{A97FE02B-9A64-49D0-8E80-03D91B3DDE6D}" destId="{F8FD9545-81A4-441F-A8E0-DE757966A5E5}" srcOrd="0" destOrd="0" parTransId="{73AAE92F-CB70-4006-BFDE-35E196B99ECA}" sibTransId="{9DCC90D7-74AD-4913-917A-D5E02DEDB68F}"/>
    <dgm:cxn modelId="{DA4A2651-EC76-4F28-8506-DCFF2CD2F574}" type="presParOf" srcId="{D3E960C4-0FEA-4691-8CAB-2FD3C4D1F2A9}" destId="{59CA35C5-D814-4CE6-83C4-5661135436E0}" srcOrd="0" destOrd="0" presId="urn:microsoft.com/office/officeart/2005/8/layout/hProcess9"/>
    <dgm:cxn modelId="{245F06F6-0867-401C-9CBA-6BD662F39998}" type="presParOf" srcId="{D3E960C4-0FEA-4691-8CAB-2FD3C4D1F2A9}" destId="{97C1487A-5046-4A69-9DFD-193F93CA0769}" srcOrd="1" destOrd="0" presId="urn:microsoft.com/office/officeart/2005/8/layout/hProcess9"/>
    <dgm:cxn modelId="{BDFD8A89-C8AE-4D86-B965-B30BA2EAC40E}" type="presParOf" srcId="{97C1487A-5046-4A69-9DFD-193F93CA0769}" destId="{CD727734-C804-4A15-96D1-35B53CB4FF0B}" srcOrd="0" destOrd="0" presId="urn:microsoft.com/office/officeart/2005/8/layout/hProcess9"/>
    <dgm:cxn modelId="{8FEF6F03-A4D3-4F99-8FAA-1CD8CC055110}" type="presParOf" srcId="{97C1487A-5046-4A69-9DFD-193F93CA0769}" destId="{754F8A57-3DC0-42E3-ADE8-15BBDC14FEFC}" srcOrd="1" destOrd="0" presId="urn:microsoft.com/office/officeart/2005/8/layout/hProcess9"/>
    <dgm:cxn modelId="{2CFA33E3-3617-448B-8E53-09B8B44DF9E8}" type="presParOf" srcId="{97C1487A-5046-4A69-9DFD-193F93CA0769}" destId="{B540BD18-D876-4647-8851-B464B15BD31A}" srcOrd="2" destOrd="0" presId="urn:microsoft.com/office/officeart/2005/8/layout/hProcess9"/>
    <dgm:cxn modelId="{A3086225-CA9F-44DF-8A74-6C51C5D75FAF}" type="presParOf" srcId="{97C1487A-5046-4A69-9DFD-193F93CA0769}" destId="{E902A1BA-49C7-4D8B-84B8-D69152A77219}" srcOrd="3" destOrd="0" presId="urn:microsoft.com/office/officeart/2005/8/layout/hProcess9"/>
    <dgm:cxn modelId="{D5DC8971-1D8C-4B92-AF27-8EFC949C976F}" type="presParOf" srcId="{97C1487A-5046-4A69-9DFD-193F93CA0769}" destId="{AC0D99B5-E599-49A2-8B7B-6F2F66A3FA87}" srcOrd="4" destOrd="0" presId="urn:microsoft.com/office/officeart/2005/8/layout/hProcess9"/>
    <dgm:cxn modelId="{1B7ADE2F-CA56-4D19-AA36-826596A323B3}" type="presParOf" srcId="{97C1487A-5046-4A69-9DFD-193F93CA0769}" destId="{50FE81F6-04E3-4095-88D9-4AAFF379EFEE}" srcOrd="5" destOrd="0" presId="urn:microsoft.com/office/officeart/2005/8/layout/hProcess9"/>
    <dgm:cxn modelId="{09F62F7A-3E80-4276-9A92-564634F85988}" type="presParOf" srcId="{97C1487A-5046-4A69-9DFD-193F93CA0769}" destId="{32C670CC-BFD8-4F2A-9DFA-84233DEAE980}" srcOrd="6" destOrd="0" presId="urn:microsoft.com/office/officeart/2005/8/layout/hProcess9"/>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A97FE02B-9A64-49D0-8E80-03D91B3DDE6D}" type="doc">
      <dgm:prSet loTypeId="urn:microsoft.com/office/officeart/2005/8/layout/hProcess9" loCatId="process" qsTypeId="urn:microsoft.com/office/officeart/2005/8/quickstyle/simple1" qsCatId="simple" csTypeId="urn:microsoft.com/office/officeart/2005/8/colors/accent1_2" csCatId="accent1" phldr="1"/>
      <dgm:spPr/>
    </dgm:pt>
    <dgm:pt modelId="{F8FD9545-81A4-441F-A8E0-DE757966A5E5}">
      <dgm:prSet phldrT="[Text]"/>
      <dgm:spPr>
        <a:solidFill>
          <a:srgbClr val="0070C0"/>
        </a:solidFill>
      </dgm:spPr>
      <dgm:t>
        <a:bodyPr/>
        <a:lstStyle/>
        <a:p>
          <a:r>
            <a:rPr lang="en-US"/>
            <a:t>Crime is committed, suspect detained</a:t>
          </a:r>
          <a:endParaRPr lang="en-US" dirty="0"/>
        </a:p>
      </dgm:t>
    </dgm:pt>
    <dgm:pt modelId="{73AAE92F-CB70-4006-BFDE-35E196B99ECA}" type="parTrans" cxnId="{D64CFAF4-F075-44C4-B56E-C89729E129BF}">
      <dgm:prSet/>
      <dgm:spPr/>
      <dgm:t>
        <a:bodyPr/>
        <a:lstStyle/>
        <a:p>
          <a:endParaRPr lang="en-US"/>
        </a:p>
      </dgm:t>
    </dgm:pt>
    <dgm:pt modelId="{9DCC90D7-74AD-4913-917A-D5E02DEDB68F}" type="sibTrans" cxnId="{D64CFAF4-F075-44C4-B56E-C89729E129BF}">
      <dgm:prSet/>
      <dgm:spPr/>
      <dgm:t>
        <a:bodyPr/>
        <a:lstStyle/>
        <a:p>
          <a:endParaRPr lang="en-US"/>
        </a:p>
      </dgm:t>
    </dgm:pt>
    <dgm:pt modelId="{234FE0E2-19A9-4C86-9154-E0E5567AB050}">
      <dgm:prSet phldrT="[Text]"/>
      <dgm:spPr>
        <a:solidFill>
          <a:srgbClr val="FFC000"/>
        </a:solidFill>
      </dgm:spPr>
      <dgm:t>
        <a:bodyPr/>
        <a:lstStyle/>
        <a:p>
          <a:endParaRPr lang="en-US" dirty="0"/>
        </a:p>
      </dgm:t>
    </dgm:pt>
    <dgm:pt modelId="{42DB9D3C-44C5-473E-BF99-6F39057F98F9}" type="parTrans" cxnId="{533FA1D7-6344-4375-AE0C-F3FE9A80B4E9}">
      <dgm:prSet/>
      <dgm:spPr/>
      <dgm:t>
        <a:bodyPr/>
        <a:lstStyle/>
        <a:p>
          <a:endParaRPr lang="en-US"/>
        </a:p>
      </dgm:t>
    </dgm:pt>
    <dgm:pt modelId="{2F730F03-A339-4C64-BB4B-E446C29665D2}" type="sibTrans" cxnId="{533FA1D7-6344-4375-AE0C-F3FE9A80B4E9}">
      <dgm:prSet/>
      <dgm:spPr/>
      <dgm:t>
        <a:bodyPr/>
        <a:lstStyle/>
        <a:p>
          <a:endParaRPr lang="en-US"/>
        </a:p>
      </dgm:t>
    </dgm:pt>
    <dgm:pt modelId="{56A7A181-4959-4150-A878-B1B0C555D916}">
      <dgm:prSet phldrT="[Text]"/>
      <dgm:spPr>
        <a:solidFill>
          <a:srgbClr val="C00000"/>
        </a:solidFill>
      </dgm:spPr>
      <dgm:t>
        <a:bodyPr/>
        <a:lstStyle/>
        <a:p>
          <a:r>
            <a:rPr lang="en-US"/>
            <a:t>Evidence collected from crime scene</a:t>
          </a:r>
          <a:endParaRPr lang="en-US" dirty="0"/>
        </a:p>
      </dgm:t>
    </dgm:pt>
    <dgm:pt modelId="{F7DAE6B9-7779-417E-BA33-B187F2E7A01E}" type="parTrans" cxnId="{C54080EC-108F-4F2C-9CB9-443C56691479}">
      <dgm:prSet/>
      <dgm:spPr/>
      <dgm:t>
        <a:bodyPr/>
        <a:lstStyle/>
        <a:p>
          <a:endParaRPr lang="en-US"/>
        </a:p>
      </dgm:t>
    </dgm:pt>
    <dgm:pt modelId="{93BE8879-4C08-4612-A095-AB8E53693D38}" type="sibTrans" cxnId="{C54080EC-108F-4F2C-9CB9-443C56691479}">
      <dgm:prSet/>
      <dgm:spPr/>
      <dgm:t>
        <a:bodyPr/>
        <a:lstStyle/>
        <a:p>
          <a:endParaRPr lang="en-US"/>
        </a:p>
      </dgm:t>
    </dgm:pt>
    <dgm:pt modelId="{2B0578E9-A497-407A-9346-3C2BD1904302}">
      <dgm:prSet phldrT="[Text]"/>
      <dgm:spPr>
        <a:solidFill>
          <a:srgbClr val="92D050"/>
        </a:solidFill>
      </dgm:spPr>
      <dgm:t>
        <a:bodyPr/>
        <a:lstStyle/>
        <a:p>
          <a:r>
            <a:rPr lang="en-US"/>
            <a:t>Match to suspect</a:t>
          </a:r>
          <a:r>
            <a:rPr lang="en-US" dirty="0"/>
            <a:t>?</a:t>
          </a:r>
        </a:p>
      </dgm:t>
    </dgm:pt>
    <dgm:pt modelId="{3BD18FA2-7534-474B-9030-F2513C7D3EC9}" type="parTrans" cxnId="{7697ED22-0C49-4120-97E4-A9B5398E3FBB}">
      <dgm:prSet/>
      <dgm:spPr/>
      <dgm:t>
        <a:bodyPr/>
        <a:lstStyle/>
        <a:p>
          <a:endParaRPr lang="en-US"/>
        </a:p>
      </dgm:t>
    </dgm:pt>
    <dgm:pt modelId="{C50FD543-122D-4141-AA39-88B6A0A556DB}" type="sibTrans" cxnId="{7697ED22-0C49-4120-97E4-A9B5398E3FBB}">
      <dgm:prSet/>
      <dgm:spPr/>
      <dgm:t>
        <a:bodyPr/>
        <a:lstStyle/>
        <a:p>
          <a:endParaRPr lang="en-US"/>
        </a:p>
      </dgm:t>
    </dgm:pt>
    <dgm:pt modelId="{D3E960C4-0FEA-4691-8CAB-2FD3C4D1F2A9}" type="pres">
      <dgm:prSet presAssocID="{A97FE02B-9A64-49D0-8E80-03D91B3DDE6D}" presName="CompostProcess" presStyleCnt="0">
        <dgm:presLayoutVars>
          <dgm:dir/>
          <dgm:resizeHandles val="exact"/>
        </dgm:presLayoutVars>
      </dgm:prSet>
      <dgm:spPr/>
    </dgm:pt>
    <dgm:pt modelId="{59CA35C5-D814-4CE6-83C4-5661135436E0}" type="pres">
      <dgm:prSet presAssocID="{A97FE02B-9A64-49D0-8E80-03D91B3DDE6D}" presName="arrow" presStyleLbl="bgShp" presStyleIdx="0" presStyleCnt="1"/>
      <dgm:spPr/>
    </dgm:pt>
    <dgm:pt modelId="{97C1487A-5046-4A69-9DFD-193F93CA0769}" type="pres">
      <dgm:prSet presAssocID="{A97FE02B-9A64-49D0-8E80-03D91B3DDE6D}" presName="linearProcess" presStyleCnt="0"/>
      <dgm:spPr/>
    </dgm:pt>
    <dgm:pt modelId="{CD727734-C804-4A15-96D1-35B53CB4FF0B}" type="pres">
      <dgm:prSet presAssocID="{F8FD9545-81A4-441F-A8E0-DE757966A5E5}" presName="textNode" presStyleLbl="node1" presStyleIdx="0" presStyleCnt="4">
        <dgm:presLayoutVars>
          <dgm:bulletEnabled val="1"/>
        </dgm:presLayoutVars>
      </dgm:prSet>
      <dgm:spPr/>
    </dgm:pt>
    <dgm:pt modelId="{754F8A57-3DC0-42E3-ADE8-15BBDC14FEFC}" type="pres">
      <dgm:prSet presAssocID="{9DCC90D7-74AD-4913-917A-D5E02DEDB68F}" presName="sibTrans" presStyleCnt="0"/>
      <dgm:spPr/>
    </dgm:pt>
    <dgm:pt modelId="{B540BD18-D876-4647-8851-B464B15BD31A}" type="pres">
      <dgm:prSet presAssocID="{234FE0E2-19A9-4C86-9154-E0E5567AB050}" presName="textNode" presStyleLbl="node1" presStyleIdx="1" presStyleCnt="4">
        <dgm:presLayoutVars>
          <dgm:bulletEnabled val="1"/>
        </dgm:presLayoutVars>
      </dgm:prSet>
      <dgm:spPr/>
    </dgm:pt>
    <dgm:pt modelId="{E902A1BA-49C7-4D8B-84B8-D69152A77219}" type="pres">
      <dgm:prSet presAssocID="{2F730F03-A339-4C64-BB4B-E446C29665D2}" presName="sibTrans" presStyleCnt="0"/>
      <dgm:spPr/>
    </dgm:pt>
    <dgm:pt modelId="{AC0D99B5-E599-49A2-8B7B-6F2F66A3FA87}" type="pres">
      <dgm:prSet presAssocID="{56A7A181-4959-4150-A878-B1B0C555D916}" presName="textNode" presStyleLbl="node1" presStyleIdx="2" presStyleCnt="4">
        <dgm:presLayoutVars>
          <dgm:bulletEnabled val="1"/>
        </dgm:presLayoutVars>
      </dgm:prSet>
      <dgm:spPr/>
    </dgm:pt>
    <dgm:pt modelId="{50FE81F6-04E3-4095-88D9-4AAFF379EFEE}" type="pres">
      <dgm:prSet presAssocID="{93BE8879-4C08-4612-A095-AB8E53693D38}" presName="sibTrans" presStyleCnt="0"/>
      <dgm:spPr/>
    </dgm:pt>
    <dgm:pt modelId="{32C670CC-BFD8-4F2A-9DFA-84233DEAE980}" type="pres">
      <dgm:prSet presAssocID="{2B0578E9-A497-407A-9346-3C2BD1904302}" presName="textNode" presStyleLbl="node1" presStyleIdx="3" presStyleCnt="4">
        <dgm:presLayoutVars>
          <dgm:bulletEnabled val="1"/>
        </dgm:presLayoutVars>
      </dgm:prSet>
      <dgm:spPr/>
    </dgm:pt>
  </dgm:ptLst>
  <dgm:cxnLst>
    <dgm:cxn modelId="{7697ED22-0C49-4120-97E4-A9B5398E3FBB}" srcId="{A97FE02B-9A64-49D0-8E80-03D91B3DDE6D}" destId="{2B0578E9-A497-407A-9346-3C2BD1904302}" srcOrd="3" destOrd="0" parTransId="{3BD18FA2-7534-474B-9030-F2513C7D3EC9}" sibTransId="{C50FD543-122D-4141-AA39-88B6A0A556DB}"/>
    <dgm:cxn modelId="{21A57242-8215-4127-8B40-3337374B2B9C}" type="presOf" srcId="{A97FE02B-9A64-49D0-8E80-03D91B3DDE6D}" destId="{D3E960C4-0FEA-4691-8CAB-2FD3C4D1F2A9}" srcOrd="0" destOrd="0" presId="urn:microsoft.com/office/officeart/2005/8/layout/hProcess9"/>
    <dgm:cxn modelId="{93AE1645-51CF-4353-A684-EB8B41CB6977}" type="presOf" srcId="{234FE0E2-19A9-4C86-9154-E0E5567AB050}" destId="{B540BD18-D876-4647-8851-B464B15BD31A}" srcOrd="0" destOrd="0" presId="urn:microsoft.com/office/officeart/2005/8/layout/hProcess9"/>
    <dgm:cxn modelId="{E9DCC26E-B7D8-4014-AF85-9C4A42F1405B}" type="presOf" srcId="{2B0578E9-A497-407A-9346-3C2BD1904302}" destId="{32C670CC-BFD8-4F2A-9DFA-84233DEAE980}" srcOrd="0" destOrd="0" presId="urn:microsoft.com/office/officeart/2005/8/layout/hProcess9"/>
    <dgm:cxn modelId="{E6952088-7D65-4F00-AAD9-C15F05FFB908}" type="presOf" srcId="{F8FD9545-81A4-441F-A8E0-DE757966A5E5}" destId="{CD727734-C804-4A15-96D1-35B53CB4FF0B}" srcOrd="0" destOrd="0" presId="urn:microsoft.com/office/officeart/2005/8/layout/hProcess9"/>
    <dgm:cxn modelId="{271515A4-67FD-4943-B6CA-2D4FA9B07C92}" type="presOf" srcId="{56A7A181-4959-4150-A878-B1B0C555D916}" destId="{AC0D99B5-E599-49A2-8B7B-6F2F66A3FA87}" srcOrd="0" destOrd="0" presId="urn:microsoft.com/office/officeart/2005/8/layout/hProcess9"/>
    <dgm:cxn modelId="{533FA1D7-6344-4375-AE0C-F3FE9A80B4E9}" srcId="{A97FE02B-9A64-49D0-8E80-03D91B3DDE6D}" destId="{234FE0E2-19A9-4C86-9154-E0E5567AB050}" srcOrd="1" destOrd="0" parTransId="{42DB9D3C-44C5-473E-BF99-6F39057F98F9}" sibTransId="{2F730F03-A339-4C64-BB4B-E446C29665D2}"/>
    <dgm:cxn modelId="{C54080EC-108F-4F2C-9CB9-443C56691479}" srcId="{A97FE02B-9A64-49D0-8E80-03D91B3DDE6D}" destId="{56A7A181-4959-4150-A878-B1B0C555D916}" srcOrd="2" destOrd="0" parTransId="{F7DAE6B9-7779-417E-BA33-B187F2E7A01E}" sibTransId="{93BE8879-4C08-4612-A095-AB8E53693D38}"/>
    <dgm:cxn modelId="{D64CFAF4-F075-44C4-B56E-C89729E129BF}" srcId="{A97FE02B-9A64-49D0-8E80-03D91B3DDE6D}" destId="{F8FD9545-81A4-441F-A8E0-DE757966A5E5}" srcOrd="0" destOrd="0" parTransId="{73AAE92F-CB70-4006-BFDE-35E196B99ECA}" sibTransId="{9DCC90D7-74AD-4913-917A-D5E02DEDB68F}"/>
    <dgm:cxn modelId="{DA4A2651-EC76-4F28-8506-DCFF2CD2F574}" type="presParOf" srcId="{D3E960C4-0FEA-4691-8CAB-2FD3C4D1F2A9}" destId="{59CA35C5-D814-4CE6-83C4-5661135436E0}" srcOrd="0" destOrd="0" presId="urn:microsoft.com/office/officeart/2005/8/layout/hProcess9"/>
    <dgm:cxn modelId="{245F06F6-0867-401C-9CBA-6BD662F39998}" type="presParOf" srcId="{D3E960C4-0FEA-4691-8CAB-2FD3C4D1F2A9}" destId="{97C1487A-5046-4A69-9DFD-193F93CA0769}" srcOrd="1" destOrd="0" presId="urn:microsoft.com/office/officeart/2005/8/layout/hProcess9"/>
    <dgm:cxn modelId="{BDFD8A89-C8AE-4D86-B965-B30BA2EAC40E}" type="presParOf" srcId="{97C1487A-5046-4A69-9DFD-193F93CA0769}" destId="{CD727734-C804-4A15-96D1-35B53CB4FF0B}" srcOrd="0" destOrd="0" presId="urn:microsoft.com/office/officeart/2005/8/layout/hProcess9"/>
    <dgm:cxn modelId="{8FEF6F03-A4D3-4F99-8FAA-1CD8CC055110}" type="presParOf" srcId="{97C1487A-5046-4A69-9DFD-193F93CA0769}" destId="{754F8A57-3DC0-42E3-ADE8-15BBDC14FEFC}" srcOrd="1" destOrd="0" presId="urn:microsoft.com/office/officeart/2005/8/layout/hProcess9"/>
    <dgm:cxn modelId="{2CFA33E3-3617-448B-8E53-09B8B44DF9E8}" type="presParOf" srcId="{97C1487A-5046-4A69-9DFD-193F93CA0769}" destId="{B540BD18-D876-4647-8851-B464B15BD31A}" srcOrd="2" destOrd="0" presId="urn:microsoft.com/office/officeart/2005/8/layout/hProcess9"/>
    <dgm:cxn modelId="{A3086225-CA9F-44DF-8A74-6C51C5D75FAF}" type="presParOf" srcId="{97C1487A-5046-4A69-9DFD-193F93CA0769}" destId="{E902A1BA-49C7-4D8B-84B8-D69152A77219}" srcOrd="3" destOrd="0" presId="urn:microsoft.com/office/officeart/2005/8/layout/hProcess9"/>
    <dgm:cxn modelId="{D5DC8971-1D8C-4B92-AF27-8EFC949C976F}" type="presParOf" srcId="{97C1487A-5046-4A69-9DFD-193F93CA0769}" destId="{AC0D99B5-E599-49A2-8B7B-6F2F66A3FA87}" srcOrd="4" destOrd="0" presId="urn:microsoft.com/office/officeart/2005/8/layout/hProcess9"/>
    <dgm:cxn modelId="{1B7ADE2F-CA56-4D19-AA36-826596A323B3}" type="presParOf" srcId="{97C1487A-5046-4A69-9DFD-193F93CA0769}" destId="{50FE81F6-04E3-4095-88D9-4AAFF379EFEE}" srcOrd="5" destOrd="0" presId="urn:microsoft.com/office/officeart/2005/8/layout/hProcess9"/>
    <dgm:cxn modelId="{09F62F7A-3E80-4276-9A92-564634F85988}" type="presParOf" srcId="{97C1487A-5046-4A69-9DFD-193F93CA0769}" destId="{32C670CC-BFD8-4F2A-9DFA-84233DEAE980}" srcOrd="6" destOrd="0" presId="urn:microsoft.com/office/officeart/2005/8/layout/hProcess9"/>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A97FE02B-9A64-49D0-8E80-03D91B3DDE6D}" type="doc">
      <dgm:prSet loTypeId="urn:microsoft.com/office/officeart/2005/8/layout/hProcess9" loCatId="process" qsTypeId="urn:microsoft.com/office/officeart/2005/8/quickstyle/simple1" qsCatId="simple" csTypeId="urn:microsoft.com/office/officeart/2005/8/colors/accent1_2" csCatId="accent1" phldr="1"/>
      <dgm:spPr/>
    </dgm:pt>
    <dgm:pt modelId="{F8FD9545-81A4-441F-A8E0-DE757966A5E5}">
      <dgm:prSet phldrT="[Text]"/>
      <dgm:spPr>
        <a:solidFill>
          <a:srgbClr val="0070C0"/>
        </a:solidFill>
      </dgm:spPr>
      <dgm:t>
        <a:bodyPr/>
        <a:lstStyle/>
        <a:p>
          <a:r>
            <a:rPr lang="en-US"/>
            <a:t>Crime is committed, suspect detained</a:t>
          </a:r>
          <a:endParaRPr lang="en-US" dirty="0"/>
        </a:p>
      </dgm:t>
    </dgm:pt>
    <dgm:pt modelId="{73AAE92F-CB70-4006-BFDE-35E196B99ECA}" type="parTrans" cxnId="{D64CFAF4-F075-44C4-B56E-C89729E129BF}">
      <dgm:prSet/>
      <dgm:spPr/>
      <dgm:t>
        <a:bodyPr/>
        <a:lstStyle/>
        <a:p>
          <a:endParaRPr lang="en-US"/>
        </a:p>
      </dgm:t>
    </dgm:pt>
    <dgm:pt modelId="{9DCC90D7-74AD-4913-917A-D5E02DEDB68F}" type="sibTrans" cxnId="{D64CFAF4-F075-44C4-B56E-C89729E129BF}">
      <dgm:prSet/>
      <dgm:spPr/>
      <dgm:t>
        <a:bodyPr/>
        <a:lstStyle/>
        <a:p>
          <a:endParaRPr lang="en-US"/>
        </a:p>
      </dgm:t>
    </dgm:pt>
    <dgm:pt modelId="{234FE0E2-19A9-4C86-9154-E0E5567AB050}">
      <dgm:prSet phldrT="[Text]"/>
      <dgm:spPr>
        <a:solidFill>
          <a:srgbClr val="FFC000"/>
        </a:solidFill>
      </dgm:spPr>
      <dgm:t>
        <a:bodyPr/>
        <a:lstStyle/>
        <a:p>
          <a:endParaRPr lang="en-US" dirty="0"/>
        </a:p>
      </dgm:t>
    </dgm:pt>
    <dgm:pt modelId="{42DB9D3C-44C5-473E-BF99-6F39057F98F9}" type="parTrans" cxnId="{533FA1D7-6344-4375-AE0C-F3FE9A80B4E9}">
      <dgm:prSet/>
      <dgm:spPr/>
      <dgm:t>
        <a:bodyPr/>
        <a:lstStyle/>
        <a:p>
          <a:endParaRPr lang="en-US"/>
        </a:p>
      </dgm:t>
    </dgm:pt>
    <dgm:pt modelId="{2F730F03-A339-4C64-BB4B-E446C29665D2}" type="sibTrans" cxnId="{533FA1D7-6344-4375-AE0C-F3FE9A80B4E9}">
      <dgm:prSet/>
      <dgm:spPr/>
      <dgm:t>
        <a:bodyPr/>
        <a:lstStyle/>
        <a:p>
          <a:endParaRPr lang="en-US"/>
        </a:p>
      </dgm:t>
    </dgm:pt>
    <dgm:pt modelId="{56A7A181-4959-4150-A878-B1B0C555D916}">
      <dgm:prSet phldrT="[Text]"/>
      <dgm:spPr>
        <a:solidFill>
          <a:srgbClr val="C00000"/>
        </a:solidFill>
      </dgm:spPr>
      <dgm:t>
        <a:bodyPr/>
        <a:lstStyle/>
        <a:p>
          <a:r>
            <a:rPr lang="en-US"/>
            <a:t>Evidence collected from crime scene</a:t>
          </a:r>
          <a:endParaRPr lang="en-US" dirty="0"/>
        </a:p>
      </dgm:t>
    </dgm:pt>
    <dgm:pt modelId="{F7DAE6B9-7779-417E-BA33-B187F2E7A01E}" type="parTrans" cxnId="{C54080EC-108F-4F2C-9CB9-443C56691479}">
      <dgm:prSet/>
      <dgm:spPr/>
      <dgm:t>
        <a:bodyPr/>
        <a:lstStyle/>
        <a:p>
          <a:endParaRPr lang="en-US"/>
        </a:p>
      </dgm:t>
    </dgm:pt>
    <dgm:pt modelId="{93BE8879-4C08-4612-A095-AB8E53693D38}" type="sibTrans" cxnId="{C54080EC-108F-4F2C-9CB9-443C56691479}">
      <dgm:prSet/>
      <dgm:spPr/>
      <dgm:t>
        <a:bodyPr/>
        <a:lstStyle/>
        <a:p>
          <a:endParaRPr lang="en-US"/>
        </a:p>
      </dgm:t>
    </dgm:pt>
    <dgm:pt modelId="{2B0578E9-A497-407A-9346-3C2BD1904302}">
      <dgm:prSet phldrT="[Text]"/>
      <dgm:spPr>
        <a:solidFill>
          <a:srgbClr val="92D050"/>
        </a:solidFill>
      </dgm:spPr>
      <dgm:t>
        <a:bodyPr/>
        <a:lstStyle/>
        <a:p>
          <a:r>
            <a:rPr lang="en-US"/>
            <a:t>Match to suspect</a:t>
          </a:r>
          <a:r>
            <a:rPr lang="en-US" dirty="0"/>
            <a:t>?</a:t>
          </a:r>
        </a:p>
      </dgm:t>
    </dgm:pt>
    <dgm:pt modelId="{3BD18FA2-7534-474B-9030-F2513C7D3EC9}" type="parTrans" cxnId="{7697ED22-0C49-4120-97E4-A9B5398E3FBB}">
      <dgm:prSet/>
      <dgm:spPr/>
      <dgm:t>
        <a:bodyPr/>
        <a:lstStyle/>
        <a:p>
          <a:endParaRPr lang="en-US"/>
        </a:p>
      </dgm:t>
    </dgm:pt>
    <dgm:pt modelId="{C50FD543-122D-4141-AA39-88B6A0A556DB}" type="sibTrans" cxnId="{7697ED22-0C49-4120-97E4-A9B5398E3FBB}">
      <dgm:prSet/>
      <dgm:spPr/>
      <dgm:t>
        <a:bodyPr/>
        <a:lstStyle/>
        <a:p>
          <a:endParaRPr lang="en-US"/>
        </a:p>
      </dgm:t>
    </dgm:pt>
    <dgm:pt modelId="{D3E960C4-0FEA-4691-8CAB-2FD3C4D1F2A9}" type="pres">
      <dgm:prSet presAssocID="{A97FE02B-9A64-49D0-8E80-03D91B3DDE6D}" presName="CompostProcess" presStyleCnt="0">
        <dgm:presLayoutVars>
          <dgm:dir/>
          <dgm:resizeHandles val="exact"/>
        </dgm:presLayoutVars>
      </dgm:prSet>
      <dgm:spPr/>
    </dgm:pt>
    <dgm:pt modelId="{59CA35C5-D814-4CE6-83C4-5661135436E0}" type="pres">
      <dgm:prSet presAssocID="{A97FE02B-9A64-49D0-8E80-03D91B3DDE6D}" presName="arrow" presStyleLbl="bgShp" presStyleIdx="0" presStyleCnt="1"/>
      <dgm:spPr/>
    </dgm:pt>
    <dgm:pt modelId="{97C1487A-5046-4A69-9DFD-193F93CA0769}" type="pres">
      <dgm:prSet presAssocID="{A97FE02B-9A64-49D0-8E80-03D91B3DDE6D}" presName="linearProcess" presStyleCnt="0"/>
      <dgm:spPr/>
    </dgm:pt>
    <dgm:pt modelId="{CD727734-C804-4A15-96D1-35B53CB4FF0B}" type="pres">
      <dgm:prSet presAssocID="{F8FD9545-81A4-441F-A8E0-DE757966A5E5}" presName="textNode" presStyleLbl="node1" presStyleIdx="0" presStyleCnt="4">
        <dgm:presLayoutVars>
          <dgm:bulletEnabled val="1"/>
        </dgm:presLayoutVars>
      </dgm:prSet>
      <dgm:spPr/>
    </dgm:pt>
    <dgm:pt modelId="{754F8A57-3DC0-42E3-ADE8-15BBDC14FEFC}" type="pres">
      <dgm:prSet presAssocID="{9DCC90D7-74AD-4913-917A-D5E02DEDB68F}" presName="sibTrans" presStyleCnt="0"/>
      <dgm:spPr/>
    </dgm:pt>
    <dgm:pt modelId="{B540BD18-D876-4647-8851-B464B15BD31A}" type="pres">
      <dgm:prSet presAssocID="{234FE0E2-19A9-4C86-9154-E0E5567AB050}" presName="textNode" presStyleLbl="node1" presStyleIdx="1" presStyleCnt="4">
        <dgm:presLayoutVars>
          <dgm:bulletEnabled val="1"/>
        </dgm:presLayoutVars>
      </dgm:prSet>
      <dgm:spPr/>
    </dgm:pt>
    <dgm:pt modelId="{E902A1BA-49C7-4D8B-84B8-D69152A77219}" type="pres">
      <dgm:prSet presAssocID="{2F730F03-A339-4C64-BB4B-E446C29665D2}" presName="sibTrans" presStyleCnt="0"/>
      <dgm:spPr/>
    </dgm:pt>
    <dgm:pt modelId="{AC0D99B5-E599-49A2-8B7B-6F2F66A3FA87}" type="pres">
      <dgm:prSet presAssocID="{56A7A181-4959-4150-A878-B1B0C555D916}" presName="textNode" presStyleLbl="node1" presStyleIdx="2" presStyleCnt="4">
        <dgm:presLayoutVars>
          <dgm:bulletEnabled val="1"/>
        </dgm:presLayoutVars>
      </dgm:prSet>
      <dgm:spPr/>
    </dgm:pt>
    <dgm:pt modelId="{50FE81F6-04E3-4095-88D9-4AAFF379EFEE}" type="pres">
      <dgm:prSet presAssocID="{93BE8879-4C08-4612-A095-AB8E53693D38}" presName="sibTrans" presStyleCnt="0"/>
      <dgm:spPr/>
    </dgm:pt>
    <dgm:pt modelId="{32C670CC-BFD8-4F2A-9DFA-84233DEAE980}" type="pres">
      <dgm:prSet presAssocID="{2B0578E9-A497-407A-9346-3C2BD1904302}" presName="textNode" presStyleLbl="node1" presStyleIdx="3" presStyleCnt="4">
        <dgm:presLayoutVars>
          <dgm:bulletEnabled val="1"/>
        </dgm:presLayoutVars>
      </dgm:prSet>
      <dgm:spPr/>
    </dgm:pt>
  </dgm:ptLst>
  <dgm:cxnLst>
    <dgm:cxn modelId="{7697ED22-0C49-4120-97E4-A9B5398E3FBB}" srcId="{A97FE02B-9A64-49D0-8E80-03D91B3DDE6D}" destId="{2B0578E9-A497-407A-9346-3C2BD1904302}" srcOrd="3" destOrd="0" parTransId="{3BD18FA2-7534-474B-9030-F2513C7D3EC9}" sibTransId="{C50FD543-122D-4141-AA39-88B6A0A556DB}"/>
    <dgm:cxn modelId="{21A57242-8215-4127-8B40-3337374B2B9C}" type="presOf" srcId="{A97FE02B-9A64-49D0-8E80-03D91B3DDE6D}" destId="{D3E960C4-0FEA-4691-8CAB-2FD3C4D1F2A9}" srcOrd="0" destOrd="0" presId="urn:microsoft.com/office/officeart/2005/8/layout/hProcess9"/>
    <dgm:cxn modelId="{93AE1645-51CF-4353-A684-EB8B41CB6977}" type="presOf" srcId="{234FE0E2-19A9-4C86-9154-E0E5567AB050}" destId="{B540BD18-D876-4647-8851-B464B15BD31A}" srcOrd="0" destOrd="0" presId="urn:microsoft.com/office/officeart/2005/8/layout/hProcess9"/>
    <dgm:cxn modelId="{E9DCC26E-B7D8-4014-AF85-9C4A42F1405B}" type="presOf" srcId="{2B0578E9-A497-407A-9346-3C2BD1904302}" destId="{32C670CC-BFD8-4F2A-9DFA-84233DEAE980}" srcOrd="0" destOrd="0" presId="urn:microsoft.com/office/officeart/2005/8/layout/hProcess9"/>
    <dgm:cxn modelId="{E6952088-7D65-4F00-AAD9-C15F05FFB908}" type="presOf" srcId="{F8FD9545-81A4-441F-A8E0-DE757966A5E5}" destId="{CD727734-C804-4A15-96D1-35B53CB4FF0B}" srcOrd="0" destOrd="0" presId="urn:microsoft.com/office/officeart/2005/8/layout/hProcess9"/>
    <dgm:cxn modelId="{271515A4-67FD-4943-B6CA-2D4FA9B07C92}" type="presOf" srcId="{56A7A181-4959-4150-A878-B1B0C555D916}" destId="{AC0D99B5-E599-49A2-8B7B-6F2F66A3FA87}" srcOrd="0" destOrd="0" presId="urn:microsoft.com/office/officeart/2005/8/layout/hProcess9"/>
    <dgm:cxn modelId="{533FA1D7-6344-4375-AE0C-F3FE9A80B4E9}" srcId="{A97FE02B-9A64-49D0-8E80-03D91B3DDE6D}" destId="{234FE0E2-19A9-4C86-9154-E0E5567AB050}" srcOrd="1" destOrd="0" parTransId="{42DB9D3C-44C5-473E-BF99-6F39057F98F9}" sibTransId="{2F730F03-A339-4C64-BB4B-E446C29665D2}"/>
    <dgm:cxn modelId="{C54080EC-108F-4F2C-9CB9-443C56691479}" srcId="{A97FE02B-9A64-49D0-8E80-03D91B3DDE6D}" destId="{56A7A181-4959-4150-A878-B1B0C555D916}" srcOrd="2" destOrd="0" parTransId="{F7DAE6B9-7779-417E-BA33-B187F2E7A01E}" sibTransId="{93BE8879-4C08-4612-A095-AB8E53693D38}"/>
    <dgm:cxn modelId="{D64CFAF4-F075-44C4-B56E-C89729E129BF}" srcId="{A97FE02B-9A64-49D0-8E80-03D91B3DDE6D}" destId="{F8FD9545-81A4-441F-A8E0-DE757966A5E5}" srcOrd="0" destOrd="0" parTransId="{73AAE92F-CB70-4006-BFDE-35E196B99ECA}" sibTransId="{9DCC90D7-74AD-4913-917A-D5E02DEDB68F}"/>
    <dgm:cxn modelId="{DA4A2651-EC76-4F28-8506-DCFF2CD2F574}" type="presParOf" srcId="{D3E960C4-0FEA-4691-8CAB-2FD3C4D1F2A9}" destId="{59CA35C5-D814-4CE6-83C4-5661135436E0}" srcOrd="0" destOrd="0" presId="urn:microsoft.com/office/officeart/2005/8/layout/hProcess9"/>
    <dgm:cxn modelId="{245F06F6-0867-401C-9CBA-6BD662F39998}" type="presParOf" srcId="{D3E960C4-0FEA-4691-8CAB-2FD3C4D1F2A9}" destId="{97C1487A-5046-4A69-9DFD-193F93CA0769}" srcOrd="1" destOrd="0" presId="urn:microsoft.com/office/officeart/2005/8/layout/hProcess9"/>
    <dgm:cxn modelId="{BDFD8A89-C8AE-4D86-B965-B30BA2EAC40E}" type="presParOf" srcId="{97C1487A-5046-4A69-9DFD-193F93CA0769}" destId="{CD727734-C804-4A15-96D1-35B53CB4FF0B}" srcOrd="0" destOrd="0" presId="urn:microsoft.com/office/officeart/2005/8/layout/hProcess9"/>
    <dgm:cxn modelId="{8FEF6F03-A4D3-4F99-8FAA-1CD8CC055110}" type="presParOf" srcId="{97C1487A-5046-4A69-9DFD-193F93CA0769}" destId="{754F8A57-3DC0-42E3-ADE8-15BBDC14FEFC}" srcOrd="1" destOrd="0" presId="urn:microsoft.com/office/officeart/2005/8/layout/hProcess9"/>
    <dgm:cxn modelId="{2CFA33E3-3617-448B-8E53-09B8B44DF9E8}" type="presParOf" srcId="{97C1487A-5046-4A69-9DFD-193F93CA0769}" destId="{B540BD18-D876-4647-8851-B464B15BD31A}" srcOrd="2" destOrd="0" presId="urn:microsoft.com/office/officeart/2005/8/layout/hProcess9"/>
    <dgm:cxn modelId="{A3086225-CA9F-44DF-8A74-6C51C5D75FAF}" type="presParOf" srcId="{97C1487A-5046-4A69-9DFD-193F93CA0769}" destId="{E902A1BA-49C7-4D8B-84B8-D69152A77219}" srcOrd="3" destOrd="0" presId="urn:microsoft.com/office/officeart/2005/8/layout/hProcess9"/>
    <dgm:cxn modelId="{D5DC8971-1D8C-4B92-AF27-8EFC949C976F}" type="presParOf" srcId="{97C1487A-5046-4A69-9DFD-193F93CA0769}" destId="{AC0D99B5-E599-49A2-8B7B-6F2F66A3FA87}" srcOrd="4" destOrd="0" presId="urn:microsoft.com/office/officeart/2005/8/layout/hProcess9"/>
    <dgm:cxn modelId="{1B7ADE2F-CA56-4D19-AA36-826596A323B3}" type="presParOf" srcId="{97C1487A-5046-4A69-9DFD-193F93CA0769}" destId="{50FE81F6-04E3-4095-88D9-4AAFF379EFEE}" srcOrd="5" destOrd="0" presId="urn:microsoft.com/office/officeart/2005/8/layout/hProcess9"/>
    <dgm:cxn modelId="{09F62F7A-3E80-4276-9A92-564634F85988}" type="presParOf" srcId="{97C1487A-5046-4A69-9DFD-193F93CA0769}" destId="{32C670CC-BFD8-4F2A-9DFA-84233DEAE980}" srcOrd="6" destOrd="0" presId="urn:microsoft.com/office/officeart/2005/8/layout/hProcess9"/>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A97FE02B-9A64-49D0-8E80-03D91B3DDE6D}" type="doc">
      <dgm:prSet loTypeId="urn:microsoft.com/office/officeart/2005/8/layout/hProcess9" loCatId="process" qsTypeId="urn:microsoft.com/office/officeart/2005/8/quickstyle/simple1" qsCatId="simple" csTypeId="urn:microsoft.com/office/officeart/2005/8/colors/accent1_2" csCatId="accent1" phldr="1"/>
      <dgm:spPr/>
    </dgm:pt>
    <dgm:pt modelId="{F8FD9545-81A4-441F-A8E0-DE757966A5E5}">
      <dgm:prSet phldrT="[Text]"/>
      <dgm:spPr>
        <a:solidFill>
          <a:srgbClr val="0070C0"/>
        </a:solidFill>
      </dgm:spPr>
      <dgm:t>
        <a:bodyPr/>
        <a:lstStyle/>
        <a:p>
          <a:r>
            <a:rPr lang="en-US"/>
            <a:t>Crime is committed, suspect detained</a:t>
          </a:r>
          <a:endParaRPr lang="en-US" dirty="0"/>
        </a:p>
      </dgm:t>
    </dgm:pt>
    <dgm:pt modelId="{73AAE92F-CB70-4006-BFDE-35E196B99ECA}" type="parTrans" cxnId="{D64CFAF4-F075-44C4-B56E-C89729E129BF}">
      <dgm:prSet/>
      <dgm:spPr/>
      <dgm:t>
        <a:bodyPr/>
        <a:lstStyle/>
        <a:p>
          <a:endParaRPr lang="en-US"/>
        </a:p>
      </dgm:t>
    </dgm:pt>
    <dgm:pt modelId="{9DCC90D7-74AD-4913-917A-D5E02DEDB68F}" type="sibTrans" cxnId="{D64CFAF4-F075-44C4-B56E-C89729E129BF}">
      <dgm:prSet/>
      <dgm:spPr/>
      <dgm:t>
        <a:bodyPr/>
        <a:lstStyle/>
        <a:p>
          <a:endParaRPr lang="en-US"/>
        </a:p>
      </dgm:t>
    </dgm:pt>
    <dgm:pt modelId="{234FE0E2-19A9-4C86-9154-E0E5567AB050}">
      <dgm:prSet phldrT="[Text]"/>
      <dgm:spPr>
        <a:solidFill>
          <a:srgbClr val="FFC000"/>
        </a:solidFill>
      </dgm:spPr>
      <dgm:t>
        <a:bodyPr/>
        <a:lstStyle/>
        <a:p>
          <a:endParaRPr lang="en-US" dirty="0"/>
        </a:p>
      </dgm:t>
    </dgm:pt>
    <dgm:pt modelId="{42DB9D3C-44C5-473E-BF99-6F39057F98F9}" type="parTrans" cxnId="{533FA1D7-6344-4375-AE0C-F3FE9A80B4E9}">
      <dgm:prSet/>
      <dgm:spPr/>
      <dgm:t>
        <a:bodyPr/>
        <a:lstStyle/>
        <a:p>
          <a:endParaRPr lang="en-US"/>
        </a:p>
      </dgm:t>
    </dgm:pt>
    <dgm:pt modelId="{2F730F03-A339-4C64-BB4B-E446C29665D2}" type="sibTrans" cxnId="{533FA1D7-6344-4375-AE0C-F3FE9A80B4E9}">
      <dgm:prSet/>
      <dgm:spPr/>
      <dgm:t>
        <a:bodyPr/>
        <a:lstStyle/>
        <a:p>
          <a:endParaRPr lang="en-US"/>
        </a:p>
      </dgm:t>
    </dgm:pt>
    <dgm:pt modelId="{56A7A181-4959-4150-A878-B1B0C555D916}">
      <dgm:prSet phldrT="[Text]"/>
      <dgm:spPr>
        <a:solidFill>
          <a:srgbClr val="C00000"/>
        </a:solidFill>
      </dgm:spPr>
      <dgm:t>
        <a:bodyPr/>
        <a:lstStyle/>
        <a:p>
          <a:r>
            <a:rPr lang="en-US"/>
            <a:t>Evidence collected from crime scene</a:t>
          </a:r>
          <a:endParaRPr lang="en-US" dirty="0"/>
        </a:p>
      </dgm:t>
    </dgm:pt>
    <dgm:pt modelId="{F7DAE6B9-7779-417E-BA33-B187F2E7A01E}" type="parTrans" cxnId="{C54080EC-108F-4F2C-9CB9-443C56691479}">
      <dgm:prSet/>
      <dgm:spPr/>
      <dgm:t>
        <a:bodyPr/>
        <a:lstStyle/>
        <a:p>
          <a:endParaRPr lang="en-US"/>
        </a:p>
      </dgm:t>
    </dgm:pt>
    <dgm:pt modelId="{93BE8879-4C08-4612-A095-AB8E53693D38}" type="sibTrans" cxnId="{C54080EC-108F-4F2C-9CB9-443C56691479}">
      <dgm:prSet/>
      <dgm:spPr/>
      <dgm:t>
        <a:bodyPr/>
        <a:lstStyle/>
        <a:p>
          <a:endParaRPr lang="en-US"/>
        </a:p>
      </dgm:t>
    </dgm:pt>
    <dgm:pt modelId="{2B0578E9-A497-407A-9346-3C2BD1904302}">
      <dgm:prSet phldrT="[Text]"/>
      <dgm:spPr>
        <a:solidFill>
          <a:srgbClr val="92D050"/>
        </a:solidFill>
      </dgm:spPr>
      <dgm:t>
        <a:bodyPr/>
        <a:lstStyle/>
        <a:p>
          <a:r>
            <a:rPr lang="en-US"/>
            <a:t>Match to suspect</a:t>
          </a:r>
          <a:r>
            <a:rPr lang="en-US" dirty="0"/>
            <a:t>?</a:t>
          </a:r>
        </a:p>
      </dgm:t>
    </dgm:pt>
    <dgm:pt modelId="{3BD18FA2-7534-474B-9030-F2513C7D3EC9}" type="parTrans" cxnId="{7697ED22-0C49-4120-97E4-A9B5398E3FBB}">
      <dgm:prSet/>
      <dgm:spPr/>
      <dgm:t>
        <a:bodyPr/>
        <a:lstStyle/>
        <a:p>
          <a:endParaRPr lang="en-US"/>
        </a:p>
      </dgm:t>
    </dgm:pt>
    <dgm:pt modelId="{C50FD543-122D-4141-AA39-88B6A0A556DB}" type="sibTrans" cxnId="{7697ED22-0C49-4120-97E4-A9B5398E3FBB}">
      <dgm:prSet/>
      <dgm:spPr/>
      <dgm:t>
        <a:bodyPr/>
        <a:lstStyle/>
        <a:p>
          <a:endParaRPr lang="en-US"/>
        </a:p>
      </dgm:t>
    </dgm:pt>
    <dgm:pt modelId="{D3E960C4-0FEA-4691-8CAB-2FD3C4D1F2A9}" type="pres">
      <dgm:prSet presAssocID="{A97FE02B-9A64-49D0-8E80-03D91B3DDE6D}" presName="CompostProcess" presStyleCnt="0">
        <dgm:presLayoutVars>
          <dgm:dir/>
          <dgm:resizeHandles val="exact"/>
        </dgm:presLayoutVars>
      </dgm:prSet>
      <dgm:spPr/>
    </dgm:pt>
    <dgm:pt modelId="{59CA35C5-D814-4CE6-83C4-5661135436E0}" type="pres">
      <dgm:prSet presAssocID="{A97FE02B-9A64-49D0-8E80-03D91B3DDE6D}" presName="arrow" presStyleLbl="bgShp" presStyleIdx="0" presStyleCnt="1"/>
      <dgm:spPr/>
    </dgm:pt>
    <dgm:pt modelId="{97C1487A-5046-4A69-9DFD-193F93CA0769}" type="pres">
      <dgm:prSet presAssocID="{A97FE02B-9A64-49D0-8E80-03D91B3DDE6D}" presName="linearProcess" presStyleCnt="0"/>
      <dgm:spPr/>
    </dgm:pt>
    <dgm:pt modelId="{CD727734-C804-4A15-96D1-35B53CB4FF0B}" type="pres">
      <dgm:prSet presAssocID="{F8FD9545-81A4-441F-A8E0-DE757966A5E5}" presName="textNode" presStyleLbl="node1" presStyleIdx="0" presStyleCnt="4">
        <dgm:presLayoutVars>
          <dgm:bulletEnabled val="1"/>
        </dgm:presLayoutVars>
      </dgm:prSet>
      <dgm:spPr/>
    </dgm:pt>
    <dgm:pt modelId="{754F8A57-3DC0-42E3-ADE8-15BBDC14FEFC}" type="pres">
      <dgm:prSet presAssocID="{9DCC90D7-74AD-4913-917A-D5E02DEDB68F}" presName="sibTrans" presStyleCnt="0"/>
      <dgm:spPr/>
    </dgm:pt>
    <dgm:pt modelId="{B540BD18-D876-4647-8851-B464B15BD31A}" type="pres">
      <dgm:prSet presAssocID="{234FE0E2-19A9-4C86-9154-E0E5567AB050}" presName="textNode" presStyleLbl="node1" presStyleIdx="1" presStyleCnt="4">
        <dgm:presLayoutVars>
          <dgm:bulletEnabled val="1"/>
        </dgm:presLayoutVars>
      </dgm:prSet>
      <dgm:spPr/>
    </dgm:pt>
    <dgm:pt modelId="{E902A1BA-49C7-4D8B-84B8-D69152A77219}" type="pres">
      <dgm:prSet presAssocID="{2F730F03-A339-4C64-BB4B-E446C29665D2}" presName="sibTrans" presStyleCnt="0"/>
      <dgm:spPr/>
    </dgm:pt>
    <dgm:pt modelId="{AC0D99B5-E599-49A2-8B7B-6F2F66A3FA87}" type="pres">
      <dgm:prSet presAssocID="{56A7A181-4959-4150-A878-B1B0C555D916}" presName="textNode" presStyleLbl="node1" presStyleIdx="2" presStyleCnt="4">
        <dgm:presLayoutVars>
          <dgm:bulletEnabled val="1"/>
        </dgm:presLayoutVars>
      </dgm:prSet>
      <dgm:spPr/>
    </dgm:pt>
    <dgm:pt modelId="{50FE81F6-04E3-4095-88D9-4AAFF379EFEE}" type="pres">
      <dgm:prSet presAssocID="{93BE8879-4C08-4612-A095-AB8E53693D38}" presName="sibTrans" presStyleCnt="0"/>
      <dgm:spPr/>
    </dgm:pt>
    <dgm:pt modelId="{32C670CC-BFD8-4F2A-9DFA-84233DEAE980}" type="pres">
      <dgm:prSet presAssocID="{2B0578E9-A497-407A-9346-3C2BD1904302}" presName="textNode" presStyleLbl="node1" presStyleIdx="3" presStyleCnt="4">
        <dgm:presLayoutVars>
          <dgm:bulletEnabled val="1"/>
        </dgm:presLayoutVars>
      </dgm:prSet>
      <dgm:spPr/>
    </dgm:pt>
  </dgm:ptLst>
  <dgm:cxnLst>
    <dgm:cxn modelId="{7697ED22-0C49-4120-97E4-A9B5398E3FBB}" srcId="{A97FE02B-9A64-49D0-8E80-03D91B3DDE6D}" destId="{2B0578E9-A497-407A-9346-3C2BD1904302}" srcOrd="3" destOrd="0" parTransId="{3BD18FA2-7534-474B-9030-F2513C7D3EC9}" sibTransId="{C50FD543-122D-4141-AA39-88B6A0A556DB}"/>
    <dgm:cxn modelId="{21A57242-8215-4127-8B40-3337374B2B9C}" type="presOf" srcId="{A97FE02B-9A64-49D0-8E80-03D91B3DDE6D}" destId="{D3E960C4-0FEA-4691-8CAB-2FD3C4D1F2A9}" srcOrd="0" destOrd="0" presId="urn:microsoft.com/office/officeart/2005/8/layout/hProcess9"/>
    <dgm:cxn modelId="{93AE1645-51CF-4353-A684-EB8B41CB6977}" type="presOf" srcId="{234FE0E2-19A9-4C86-9154-E0E5567AB050}" destId="{B540BD18-D876-4647-8851-B464B15BD31A}" srcOrd="0" destOrd="0" presId="urn:microsoft.com/office/officeart/2005/8/layout/hProcess9"/>
    <dgm:cxn modelId="{E9DCC26E-B7D8-4014-AF85-9C4A42F1405B}" type="presOf" srcId="{2B0578E9-A497-407A-9346-3C2BD1904302}" destId="{32C670CC-BFD8-4F2A-9DFA-84233DEAE980}" srcOrd="0" destOrd="0" presId="urn:microsoft.com/office/officeart/2005/8/layout/hProcess9"/>
    <dgm:cxn modelId="{E6952088-7D65-4F00-AAD9-C15F05FFB908}" type="presOf" srcId="{F8FD9545-81A4-441F-A8E0-DE757966A5E5}" destId="{CD727734-C804-4A15-96D1-35B53CB4FF0B}" srcOrd="0" destOrd="0" presId="urn:microsoft.com/office/officeart/2005/8/layout/hProcess9"/>
    <dgm:cxn modelId="{271515A4-67FD-4943-B6CA-2D4FA9B07C92}" type="presOf" srcId="{56A7A181-4959-4150-A878-B1B0C555D916}" destId="{AC0D99B5-E599-49A2-8B7B-6F2F66A3FA87}" srcOrd="0" destOrd="0" presId="urn:microsoft.com/office/officeart/2005/8/layout/hProcess9"/>
    <dgm:cxn modelId="{533FA1D7-6344-4375-AE0C-F3FE9A80B4E9}" srcId="{A97FE02B-9A64-49D0-8E80-03D91B3DDE6D}" destId="{234FE0E2-19A9-4C86-9154-E0E5567AB050}" srcOrd="1" destOrd="0" parTransId="{42DB9D3C-44C5-473E-BF99-6F39057F98F9}" sibTransId="{2F730F03-A339-4C64-BB4B-E446C29665D2}"/>
    <dgm:cxn modelId="{C54080EC-108F-4F2C-9CB9-443C56691479}" srcId="{A97FE02B-9A64-49D0-8E80-03D91B3DDE6D}" destId="{56A7A181-4959-4150-A878-B1B0C555D916}" srcOrd="2" destOrd="0" parTransId="{F7DAE6B9-7779-417E-BA33-B187F2E7A01E}" sibTransId="{93BE8879-4C08-4612-A095-AB8E53693D38}"/>
    <dgm:cxn modelId="{D64CFAF4-F075-44C4-B56E-C89729E129BF}" srcId="{A97FE02B-9A64-49D0-8E80-03D91B3DDE6D}" destId="{F8FD9545-81A4-441F-A8E0-DE757966A5E5}" srcOrd="0" destOrd="0" parTransId="{73AAE92F-CB70-4006-BFDE-35E196B99ECA}" sibTransId="{9DCC90D7-74AD-4913-917A-D5E02DEDB68F}"/>
    <dgm:cxn modelId="{DA4A2651-EC76-4F28-8506-DCFF2CD2F574}" type="presParOf" srcId="{D3E960C4-0FEA-4691-8CAB-2FD3C4D1F2A9}" destId="{59CA35C5-D814-4CE6-83C4-5661135436E0}" srcOrd="0" destOrd="0" presId="urn:microsoft.com/office/officeart/2005/8/layout/hProcess9"/>
    <dgm:cxn modelId="{245F06F6-0867-401C-9CBA-6BD662F39998}" type="presParOf" srcId="{D3E960C4-0FEA-4691-8CAB-2FD3C4D1F2A9}" destId="{97C1487A-5046-4A69-9DFD-193F93CA0769}" srcOrd="1" destOrd="0" presId="urn:microsoft.com/office/officeart/2005/8/layout/hProcess9"/>
    <dgm:cxn modelId="{BDFD8A89-C8AE-4D86-B965-B30BA2EAC40E}" type="presParOf" srcId="{97C1487A-5046-4A69-9DFD-193F93CA0769}" destId="{CD727734-C804-4A15-96D1-35B53CB4FF0B}" srcOrd="0" destOrd="0" presId="urn:microsoft.com/office/officeart/2005/8/layout/hProcess9"/>
    <dgm:cxn modelId="{8FEF6F03-A4D3-4F99-8FAA-1CD8CC055110}" type="presParOf" srcId="{97C1487A-5046-4A69-9DFD-193F93CA0769}" destId="{754F8A57-3DC0-42E3-ADE8-15BBDC14FEFC}" srcOrd="1" destOrd="0" presId="urn:microsoft.com/office/officeart/2005/8/layout/hProcess9"/>
    <dgm:cxn modelId="{2CFA33E3-3617-448B-8E53-09B8B44DF9E8}" type="presParOf" srcId="{97C1487A-5046-4A69-9DFD-193F93CA0769}" destId="{B540BD18-D876-4647-8851-B464B15BD31A}" srcOrd="2" destOrd="0" presId="urn:microsoft.com/office/officeart/2005/8/layout/hProcess9"/>
    <dgm:cxn modelId="{A3086225-CA9F-44DF-8A74-6C51C5D75FAF}" type="presParOf" srcId="{97C1487A-5046-4A69-9DFD-193F93CA0769}" destId="{E902A1BA-49C7-4D8B-84B8-D69152A77219}" srcOrd="3" destOrd="0" presId="urn:microsoft.com/office/officeart/2005/8/layout/hProcess9"/>
    <dgm:cxn modelId="{D5DC8971-1D8C-4B92-AF27-8EFC949C976F}" type="presParOf" srcId="{97C1487A-5046-4A69-9DFD-193F93CA0769}" destId="{AC0D99B5-E599-49A2-8B7B-6F2F66A3FA87}" srcOrd="4" destOrd="0" presId="urn:microsoft.com/office/officeart/2005/8/layout/hProcess9"/>
    <dgm:cxn modelId="{1B7ADE2F-CA56-4D19-AA36-826596A323B3}" type="presParOf" srcId="{97C1487A-5046-4A69-9DFD-193F93CA0769}" destId="{50FE81F6-04E3-4095-88D9-4AAFF379EFEE}" srcOrd="5" destOrd="0" presId="urn:microsoft.com/office/officeart/2005/8/layout/hProcess9"/>
    <dgm:cxn modelId="{09F62F7A-3E80-4276-9A92-564634F85988}" type="presParOf" srcId="{97C1487A-5046-4A69-9DFD-193F93CA0769}" destId="{32C670CC-BFD8-4F2A-9DFA-84233DEAE980}" srcOrd="6" destOrd="0" presId="urn:microsoft.com/office/officeart/2005/8/layout/hProcess9"/>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9CA35C5-D814-4CE6-83C4-5661135436E0}">
      <dsp:nvSpPr>
        <dsp:cNvPr id="0" name=""/>
        <dsp:cNvSpPr/>
      </dsp:nvSpPr>
      <dsp:spPr>
        <a:xfrm>
          <a:off x="303992" y="0"/>
          <a:ext cx="3445250" cy="2543175"/>
        </a:xfrm>
        <a:prstGeom prst="rightArrow">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D727734-C804-4A15-96D1-35B53CB4FF0B}">
      <dsp:nvSpPr>
        <dsp:cNvPr id="0" name=""/>
        <dsp:cNvSpPr/>
      </dsp:nvSpPr>
      <dsp:spPr>
        <a:xfrm>
          <a:off x="2028" y="762952"/>
          <a:ext cx="975705" cy="1017270"/>
        </a:xfrm>
        <a:prstGeom prst="roundRect">
          <a:avLst/>
        </a:prstGeom>
        <a:solidFill>
          <a:srgbClr val="0070C0"/>
        </a:solidFill>
        <a:ln w="2642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US" sz="1300" kern="1200"/>
            <a:t>Crime is committed, suspect detained</a:t>
          </a:r>
          <a:endParaRPr lang="en-US" sz="1300" kern="1200" dirty="0"/>
        </a:p>
      </dsp:txBody>
      <dsp:txXfrm>
        <a:off x="49658" y="810582"/>
        <a:ext cx="880445" cy="922010"/>
      </dsp:txXfrm>
    </dsp:sp>
    <dsp:sp modelId="{B540BD18-D876-4647-8851-B464B15BD31A}">
      <dsp:nvSpPr>
        <dsp:cNvPr id="0" name=""/>
        <dsp:cNvSpPr/>
      </dsp:nvSpPr>
      <dsp:spPr>
        <a:xfrm>
          <a:off x="1026519" y="762952"/>
          <a:ext cx="975705" cy="1017270"/>
        </a:xfrm>
        <a:prstGeom prst="roundRect">
          <a:avLst/>
        </a:prstGeom>
        <a:solidFill>
          <a:srgbClr val="FFC000"/>
        </a:solidFill>
        <a:ln w="2642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endParaRPr lang="en-US" sz="1300" kern="1200" dirty="0"/>
        </a:p>
      </dsp:txBody>
      <dsp:txXfrm>
        <a:off x="1074149" y="810582"/>
        <a:ext cx="880445" cy="922010"/>
      </dsp:txXfrm>
    </dsp:sp>
    <dsp:sp modelId="{AC0D99B5-E599-49A2-8B7B-6F2F66A3FA87}">
      <dsp:nvSpPr>
        <dsp:cNvPr id="0" name=""/>
        <dsp:cNvSpPr/>
      </dsp:nvSpPr>
      <dsp:spPr>
        <a:xfrm>
          <a:off x="2051010" y="762952"/>
          <a:ext cx="975705" cy="1017270"/>
        </a:xfrm>
        <a:prstGeom prst="roundRect">
          <a:avLst/>
        </a:prstGeom>
        <a:solidFill>
          <a:srgbClr val="C00000"/>
        </a:solidFill>
        <a:ln w="2642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US" sz="1300" kern="1200"/>
            <a:t>Evidence collected from crime scene</a:t>
          </a:r>
          <a:endParaRPr lang="en-US" sz="1300" kern="1200" dirty="0"/>
        </a:p>
      </dsp:txBody>
      <dsp:txXfrm>
        <a:off x="2098640" y="810582"/>
        <a:ext cx="880445" cy="922010"/>
      </dsp:txXfrm>
    </dsp:sp>
    <dsp:sp modelId="{32C670CC-BFD8-4F2A-9DFA-84233DEAE980}">
      <dsp:nvSpPr>
        <dsp:cNvPr id="0" name=""/>
        <dsp:cNvSpPr/>
      </dsp:nvSpPr>
      <dsp:spPr>
        <a:xfrm>
          <a:off x="3075501" y="762952"/>
          <a:ext cx="975705" cy="1017270"/>
        </a:xfrm>
        <a:prstGeom prst="roundRect">
          <a:avLst/>
        </a:prstGeom>
        <a:solidFill>
          <a:srgbClr val="92D050"/>
        </a:solidFill>
        <a:ln w="2642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US" sz="1300" kern="1200"/>
            <a:t>Match to suspect</a:t>
          </a:r>
          <a:r>
            <a:rPr lang="en-US" sz="1300" kern="1200" dirty="0"/>
            <a:t>?</a:t>
          </a:r>
        </a:p>
      </dsp:txBody>
      <dsp:txXfrm>
        <a:off x="3123131" y="810582"/>
        <a:ext cx="880445" cy="92201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9CA35C5-D814-4CE6-83C4-5661135436E0}">
      <dsp:nvSpPr>
        <dsp:cNvPr id="0" name=""/>
        <dsp:cNvSpPr/>
      </dsp:nvSpPr>
      <dsp:spPr>
        <a:xfrm>
          <a:off x="303992" y="0"/>
          <a:ext cx="3445250" cy="2543175"/>
        </a:xfrm>
        <a:prstGeom prst="rightArrow">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D727734-C804-4A15-96D1-35B53CB4FF0B}">
      <dsp:nvSpPr>
        <dsp:cNvPr id="0" name=""/>
        <dsp:cNvSpPr/>
      </dsp:nvSpPr>
      <dsp:spPr>
        <a:xfrm>
          <a:off x="2028" y="762952"/>
          <a:ext cx="975705" cy="1017270"/>
        </a:xfrm>
        <a:prstGeom prst="roundRect">
          <a:avLst/>
        </a:prstGeom>
        <a:solidFill>
          <a:srgbClr val="0070C0"/>
        </a:solidFill>
        <a:ln w="2642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US" sz="1300" kern="1200"/>
            <a:t>Crime is committed, suspect detained</a:t>
          </a:r>
          <a:endParaRPr lang="en-US" sz="1300" kern="1200" dirty="0"/>
        </a:p>
      </dsp:txBody>
      <dsp:txXfrm>
        <a:off x="49658" y="810582"/>
        <a:ext cx="880445" cy="922010"/>
      </dsp:txXfrm>
    </dsp:sp>
    <dsp:sp modelId="{B540BD18-D876-4647-8851-B464B15BD31A}">
      <dsp:nvSpPr>
        <dsp:cNvPr id="0" name=""/>
        <dsp:cNvSpPr/>
      </dsp:nvSpPr>
      <dsp:spPr>
        <a:xfrm>
          <a:off x="1026519" y="762952"/>
          <a:ext cx="975705" cy="1017270"/>
        </a:xfrm>
        <a:prstGeom prst="roundRect">
          <a:avLst/>
        </a:prstGeom>
        <a:solidFill>
          <a:srgbClr val="FFC000"/>
        </a:solidFill>
        <a:ln w="2642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endParaRPr lang="en-US" sz="1300" kern="1200" dirty="0"/>
        </a:p>
      </dsp:txBody>
      <dsp:txXfrm>
        <a:off x="1074149" y="810582"/>
        <a:ext cx="880445" cy="922010"/>
      </dsp:txXfrm>
    </dsp:sp>
    <dsp:sp modelId="{AC0D99B5-E599-49A2-8B7B-6F2F66A3FA87}">
      <dsp:nvSpPr>
        <dsp:cNvPr id="0" name=""/>
        <dsp:cNvSpPr/>
      </dsp:nvSpPr>
      <dsp:spPr>
        <a:xfrm>
          <a:off x="2051010" y="762952"/>
          <a:ext cx="975705" cy="1017270"/>
        </a:xfrm>
        <a:prstGeom prst="roundRect">
          <a:avLst/>
        </a:prstGeom>
        <a:solidFill>
          <a:srgbClr val="C00000"/>
        </a:solidFill>
        <a:ln w="2642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US" sz="1300" kern="1200"/>
            <a:t>Evidence collected from crime scene</a:t>
          </a:r>
          <a:endParaRPr lang="en-US" sz="1300" kern="1200" dirty="0"/>
        </a:p>
      </dsp:txBody>
      <dsp:txXfrm>
        <a:off x="2098640" y="810582"/>
        <a:ext cx="880445" cy="922010"/>
      </dsp:txXfrm>
    </dsp:sp>
    <dsp:sp modelId="{32C670CC-BFD8-4F2A-9DFA-84233DEAE980}">
      <dsp:nvSpPr>
        <dsp:cNvPr id="0" name=""/>
        <dsp:cNvSpPr/>
      </dsp:nvSpPr>
      <dsp:spPr>
        <a:xfrm>
          <a:off x="3075501" y="762952"/>
          <a:ext cx="975705" cy="1017270"/>
        </a:xfrm>
        <a:prstGeom prst="roundRect">
          <a:avLst/>
        </a:prstGeom>
        <a:solidFill>
          <a:srgbClr val="92D050"/>
        </a:solidFill>
        <a:ln w="2642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US" sz="1300" kern="1200"/>
            <a:t>Match to suspect</a:t>
          </a:r>
          <a:r>
            <a:rPr lang="en-US" sz="1300" kern="1200" dirty="0"/>
            <a:t>?</a:t>
          </a:r>
        </a:p>
      </dsp:txBody>
      <dsp:txXfrm>
        <a:off x="3123131" y="810582"/>
        <a:ext cx="880445" cy="92201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9CA35C5-D814-4CE6-83C4-5661135436E0}">
      <dsp:nvSpPr>
        <dsp:cNvPr id="0" name=""/>
        <dsp:cNvSpPr/>
      </dsp:nvSpPr>
      <dsp:spPr>
        <a:xfrm>
          <a:off x="303992" y="0"/>
          <a:ext cx="3445250" cy="2543175"/>
        </a:xfrm>
        <a:prstGeom prst="rightArrow">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D727734-C804-4A15-96D1-35B53CB4FF0B}">
      <dsp:nvSpPr>
        <dsp:cNvPr id="0" name=""/>
        <dsp:cNvSpPr/>
      </dsp:nvSpPr>
      <dsp:spPr>
        <a:xfrm>
          <a:off x="2028" y="762952"/>
          <a:ext cx="975705" cy="1017270"/>
        </a:xfrm>
        <a:prstGeom prst="roundRect">
          <a:avLst/>
        </a:prstGeom>
        <a:solidFill>
          <a:srgbClr val="0070C0"/>
        </a:solidFill>
        <a:ln w="2642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US" sz="1300" kern="1200"/>
            <a:t>Crime is committed, suspect detained</a:t>
          </a:r>
          <a:endParaRPr lang="en-US" sz="1300" kern="1200" dirty="0"/>
        </a:p>
      </dsp:txBody>
      <dsp:txXfrm>
        <a:off x="49658" y="810582"/>
        <a:ext cx="880445" cy="922010"/>
      </dsp:txXfrm>
    </dsp:sp>
    <dsp:sp modelId="{B540BD18-D876-4647-8851-B464B15BD31A}">
      <dsp:nvSpPr>
        <dsp:cNvPr id="0" name=""/>
        <dsp:cNvSpPr/>
      </dsp:nvSpPr>
      <dsp:spPr>
        <a:xfrm>
          <a:off x="1026519" y="762952"/>
          <a:ext cx="975705" cy="1017270"/>
        </a:xfrm>
        <a:prstGeom prst="roundRect">
          <a:avLst/>
        </a:prstGeom>
        <a:solidFill>
          <a:srgbClr val="FFC000"/>
        </a:solidFill>
        <a:ln w="2642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endParaRPr lang="en-US" sz="1300" kern="1200" dirty="0"/>
        </a:p>
      </dsp:txBody>
      <dsp:txXfrm>
        <a:off x="1074149" y="810582"/>
        <a:ext cx="880445" cy="922010"/>
      </dsp:txXfrm>
    </dsp:sp>
    <dsp:sp modelId="{AC0D99B5-E599-49A2-8B7B-6F2F66A3FA87}">
      <dsp:nvSpPr>
        <dsp:cNvPr id="0" name=""/>
        <dsp:cNvSpPr/>
      </dsp:nvSpPr>
      <dsp:spPr>
        <a:xfrm>
          <a:off x="2051010" y="762952"/>
          <a:ext cx="975705" cy="1017270"/>
        </a:xfrm>
        <a:prstGeom prst="roundRect">
          <a:avLst/>
        </a:prstGeom>
        <a:solidFill>
          <a:srgbClr val="C00000"/>
        </a:solidFill>
        <a:ln w="2642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US" sz="1300" kern="1200"/>
            <a:t>Evidence collected from crime scene</a:t>
          </a:r>
          <a:endParaRPr lang="en-US" sz="1300" kern="1200" dirty="0"/>
        </a:p>
      </dsp:txBody>
      <dsp:txXfrm>
        <a:off x="2098640" y="810582"/>
        <a:ext cx="880445" cy="922010"/>
      </dsp:txXfrm>
    </dsp:sp>
    <dsp:sp modelId="{32C670CC-BFD8-4F2A-9DFA-84233DEAE980}">
      <dsp:nvSpPr>
        <dsp:cNvPr id="0" name=""/>
        <dsp:cNvSpPr/>
      </dsp:nvSpPr>
      <dsp:spPr>
        <a:xfrm>
          <a:off x="3075501" y="762952"/>
          <a:ext cx="975705" cy="1017270"/>
        </a:xfrm>
        <a:prstGeom prst="roundRect">
          <a:avLst/>
        </a:prstGeom>
        <a:solidFill>
          <a:srgbClr val="92D050"/>
        </a:solidFill>
        <a:ln w="2642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US" sz="1300" kern="1200"/>
            <a:t>Match to suspect</a:t>
          </a:r>
          <a:r>
            <a:rPr lang="en-US" sz="1300" kern="1200" dirty="0"/>
            <a:t>?</a:t>
          </a:r>
        </a:p>
      </dsp:txBody>
      <dsp:txXfrm>
        <a:off x="3123131" y="810582"/>
        <a:ext cx="880445" cy="922010"/>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9CA35C5-D814-4CE6-83C4-5661135436E0}">
      <dsp:nvSpPr>
        <dsp:cNvPr id="0" name=""/>
        <dsp:cNvSpPr/>
      </dsp:nvSpPr>
      <dsp:spPr>
        <a:xfrm>
          <a:off x="303992" y="0"/>
          <a:ext cx="3445250" cy="2543175"/>
        </a:xfrm>
        <a:prstGeom prst="rightArrow">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D727734-C804-4A15-96D1-35B53CB4FF0B}">
      <dsp:nvSpPr>
        <dsp:cNvPr id="0" name=""/>
        <dsp:cNvSpPr/>
      </dsp:nvSpPr>
      <dsp:spPr>
        <a:xfrm>
          <a:off x="2028" y="762952"/>
          <a:ext cx="975705" cy="1017270"/>
        </a:xfrm>
        <a:prstGeom prst="roundRect">
          <a:avLst/>
        </a:prstGeom>
        <a:solidFill>
          <a:srgbClr val="0070C0"/>
        </a:solidFill>
        <a:ln w="2642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US" sz="1300" kern="1200"/>
            <a:t>Crime is committed, suspect detained</a:t>
          </a:r>
          <a:endParaRPr lang="en-US" sz="1300" kern="1200" dirty="0"/>
        </a:p>
      </dsp:txBody>
      <dsp:txXfrm>
        <a:off x="49658" y="810582"/>
        <a:ext cx="880445" cy="922010"/>
      </dsp:txXfrm>
    </dsp:sp>
    <dsp:sp modelId="{B540BD18-D876-4647-8851-B464B15BD31A}">
      <dsp:nvSpPr>
        <dsp:cNvPr id="0" name=""/>
        <dsp:cNvSpPr/>
      </dsp:nvSpPr>
      <dsp:spPr>
        <a:xfrm>
          <a:off x="1026519" y="762952"/>
          <a:ext cx="975705" cy="1017270"/>
        </a:xfrm>
        <a:prstGeom prst="roundRect">
          <a:avLst/>
        </a:prstGeom>
        <a:solidFill>
          <a:srgbClr val="FFC000"/>
        </a:solidFill>
        <a:ln w="2642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endParaRPr lang="en-US" sz="1300" kern="1200" dirty="0"/>
        </a:p>
      </dsp:txBody>
      <dsp:txXfrm>
        <a:off x="1074149" y="810582"/>
        <a:ext cx="880445" cy="922010"/>
      </dsp:txXfrm>
    </dsp:sp>
    <dsp:sp modelId="{AC0D99B5-E599-49A2-8B7B-6F2F66A3FA87}">
      <dsp:nvSpPr>
        <dsp:cNvPr id="0" name=""/>
        <dsp:cNvSpPr/>
      </dsp:nvSpPr>
      <dsp:spPr>
        <a:xfrm>
          <a:off x="2051010" y="762952"/>
          <a:ext cx="975705" cy="1017270"/>
        </a:xfrm>
        <a:prstGeom prst="roundRect">
          <a:avLst/>
        </a:prstGeom>
        <a:solidFill>
          <a:srgbClr val="C00000"/>
        </a:solidFill>
        <a:ln w="2642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US" sz="1300" kern="1200"/>
            <a:t>Evidence collected from crime scene</a:t>
          </a:r>
          <a:endParaRPr lang="en-US" sz="1300" kern="1200" dirty="0"/>
        </a:p>
      </dsp:txBody>
      <dsp:txXfrm>
        <a:off x="2098640" y="810582"/>
        <a:ext cx="880445" cy="922010"/>
      </dsp:txXfrm>
    </dsp:sp>
    <dsp:sp modelId="{32C670CC-BFD8-4F2A-9DFA-84233DEAE980}">
      <dsp:nvSpPr>
        <dsp:cNvPr id="0" name=""/>
        <dsp:cNvSpPr/>
      </dsp:nvSpPr>
      <dsp:spPr>
        <a:xfrm>
          <a:off x="3075501" y="762952"/>
          <a:ext cx="975705" cy="1017270"/>
        </a:xfrm>
        <a:prstGeom prst="roundRect">
          <a:avLst/>
        </a:prstGeom>
        <a:solidFill>
          <a:srgbClr val="92D050"/>
        </a:solidFill>
        <a:ln w="2642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US" sz="1300" kern="1200"/>
            <a:t>Match to suspect</a:t>
          </a:r>
          <a:r>
            <a:rPr lang="en-US" sz="1300" kern="1200" dirty="0"/>
            <a:t>?</a:t>
          </a:r>
        </a:p>
      </dsp:txBody>
      <dsp:txXfrm>
        <a:off x="3123131" y="810582"/>
        <a:ext cx="880445" cy="922010"/>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9CA35C5-D814-4CE6-83C4-5661135436E0}">
      <dsp:nvSpPr>
        <dsp:cNvPr id="0" name=""/>
        <dsp:cNvSpPr/>
      </dsp:nvSpPr>
      <dsp:spPr>
        <a:xfrm>
          <a:off x="303992" y="0"/>
          <a:ext cx="3445250" cy="2543175"/>
        </a:xfrm>
        <a:prstGeom prst="rightArrow">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D727734-C804-4A15-96D1-35B53CB4FF0B}">
      <dsp:nvSpPr>
        <dsp:cNvPr id="0" name=""/>
        <dsp:cNvSpPr/>
      </dsp:nvSpPr>
      <dsp:spPr>
        <a:xfrm>
          <a:off x="2028" y="762952"/>
          <a:ext cx="975705" cy="1017270"/>
        </a:xfrm>
        <a:prstGeom prst="roundRect">
          <a:avLst/>
        </a:prstGeom>
        <a:solidFill>
          <a:srgbClr val="0070C0"/>
        </a:solidFill>
        <a:ln w="2642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US" sz="1300" kern="1200"/>
            <a:t>Crime is committed, suspect detained</a:t>
          </a:r>
          <a:endParaRPr lang="en-US" sz="1300" kern="1200" dirty="0"/>
        </a:p>
      </dsp:txBody>
      <dsp:txXfrm>
        <a:off x="49658" y="810582"/>
        <a:ext cx="880445" cy="922010"/>
      </dsp:txXfrm>
    </dsp:sp>
    <dsp:sp modelId="{B540BD18-D876-4647-8851-B464B15BD31A}">
      <dsp:nvSpPr>
        <dsp:cNvPr id="0" name=""/>
        <dsp:cNvSpPr/>
      </dsp:nvSpPr>
      <dsp:spPr>
        <a:xfrm>
          <a:off x="1026519" y="762952"/>
          <a:ext cx="975705" cy="1017270"/>
        </a:xfrm>
        <a:prstGeom prst="roundRect">
          <a:avLst/>
        </a:prstGeom>
        <a:solidFill>
          <a:srgbClr val="FFC000"/>
        </a:solidFill>
        <a:ln w="2642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endParaRPr lang="en-US" sz="1300" kern="1200" dirty="0"/>
        </a:p>
      </dsp:txBody>
      <dsp:txXfrm>
        <a:off x="1074149" y="810582"/>
        <a:ext cx="880445" cy="922010"/>
      </dsp:txXfrm>
    </dsp:sp>
    <dsp:sp modelId="{AC0D99B5-E599-49A2-8B7B-6F2F66A3FA87}">
      <dsp:nvSpPr>
        <dsp:cNvPr id="0" name=""/>
        <dsp:cNvSpPr/>
      </dsp:nvSpPr>
      <dsp:spPr>
        <a:xfrm>
          <a:off x="2051010" y="762952"/>
          <a:ext cx="975705" cy="1017270"/>
        </a:xfrm>
        <a:prstGeom prst="roundRect">
          <a:avLst/>
        </a:prstGeom>
        <a:solidFill>
          <a:srgbClr val="C00000"/>
        </a:solidFill>
        <a:ln w="2642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US" sz="1300" kern="1200"/>
            <a:t>Evidence collected from crime scene</a:t>
          </a:r>
          <a:endParaRPr lang="en-US" sz="1300" kern="1200" dirty="0"/>
        </a:p>
      </dsp:txBody>
      <dsp:txXfrm>
        <a:off x="2098640" y="810582"/>
        <a:ext cx="880445" cy="922010"/>
      </dsp:txXfrm>
    </dsp:sp>
    <dsp:sp modelId="{32C670CC-BFD8-4F2A-9DFA-84233DEAE980}">
      <dsp:nvSpPr>
        <dsp:cNvPr id="0" name=""/>
        <dsp:cNvSpPr/>
      </dsp:nvSpPr>
      <dsp:spPr>
        <a:xfrm>
          <a:off x="3075501" y="762952"/>
          <a:ext cx="975705" cy="1017270"/>
        </a:xfrm>
        <a:prstGeom prst="roundRect">
          <a:avLst/>
        </a:prstGeom>
        <a:solidFill>
          <a:srgbClr val="92D050"/>
        </a:solidFill>
        <a:ln w="2642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US" sz="1300" kern="1200"/>
            <a:t>Match to suspect</a:t>
          </a:r>
          <a:r>
            <a:rPr lang="en-US" sz="1300" kern="1200" dirty="0"/>
            <a:t>?</a:t>
          </a:r>
        </a:p>
      </dsp:txBody>
      <dsp:txXfrm>
        <a:off x="3123131" y="810582"/>
        <a:ext cx="880445" cy="922010"/>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9CA35C5-D814-4CE6-83C4-5661135436E0}">
      <dsp:nvSpPr>
        <dsp:cNvPr id="0" name=""/>
        <dsp:cNvSpPr/>
      </dsp:nvSpPr>
      <dsp:spPr>
        <a:xfrm>
          <a:off x="303992" y="0"/>
          <a:ext cx="3445250" cy="2543175"/>
        </a:xfrm>
        <a:prstGeom prst="rightArrow">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D727734-C804-4A15-96D1-35B53CB4FF0B}">
      <dsp:nvSpPr>
        <dsp:cNvPr id="0" name=""/>
        <dsp:cNvSpPr/>
      </dsp:nvSpPr>
      <dsp:spPr>
        <a:xfrm>
          <a:off x="2028" y="762952"/>
          <a:ext cx="975705" cy="1017270"/>
        </a:xfrm>
        <a:prstGeom prst="roundRect">
          <a:avLst/>
        </a:prstGeom>
        <a:solidFill>
          <a:srgbClr val="0070C0"/>
        </a:solidFill>
        <a:ln w="2642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US" sz="1300" kern="1200"/>
            <a:t>Crime is committed, suspect detained</a:t>
          </a:r>
          <a:endParaRPr lang="en-US" sz="1300" kern="1200" dirty="0"/>
        </a:p>
      </dsp:txBody>
      <dsp:txXfrm>
        <a:off x="49658" y="810582"/>
        <a:ext cx="880445" cy="922010"/>
      </dsp:txXfrm>
    </dsp:sp>
    <dsp:sp modelId="{B540BD18-D876-4647-8851-B464B15BD31A}">
      <dsp:nvSpPr>
        <dsp:cNvPr id="0" name=""/>
        <dsp:cNvSpPr/>
      </dsp:nvSpPr>
      <dsp:spPr>
        <a:xfrm>
          <a:off x="1026519" y="762952"/>
          <a:ext cx="975705" cy="1017270"/>
        </a:xfrm>
        <a:prstGeom prst="roundRect">
          <a:avLst/>
        </a:prstGeom>
        <a:solidFill>
          <a:srgbClr val="FFC000"/>
        </a:solidFill>
        <a:ln w="2642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endParaRPr lang="en-US" sz="1300" kern="1200" dirty="0"/>
        </a:p>
      </dsp:txBody>
      <dsp:txXfrm>
        <a:off x="1074149" y="810582"/>
        <a:ext cx="880445" cy="922010"/>
      </dsp:txXfrm>
    </dsp:sp>
    <dsp:sp modelId="{AC0D99B5-E599-49A2-8B7B-6F2F66A3FA87}">
      <dsp:nvSpPr>
        <dsp:cNvPr id="0" name=""/>
        <dsp:cNvSpPr/>
      </dsp:nvSpPr>
      <dsp:spPr>
        <a:xfrm>
          <a:off x="2051010" y="762952"/>
          <a:ext cx="975705" cy="1017270"/>
        </a:xfrm>
        <a:prstGeom prst="roundRect">
          <a:avLst/>
        </a:prstGeom>
        <a:solidFill>
          <a:srgbClr val="C00000"/>
        </a:solidFill>
        <a:ln w="2642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US" sz="1300" kern="1200"/>
            <a:t>Evidence collected from crime scene</a:t>
          </a:r>
          <a:endParaRPr lang="en-US" sz="1300" kern="1200" dirty="0"/>
        </a:p>
      </dsp:txBody>
      <dsp:txXfrm>
        <a:off x="2098640" y="810582"/>
        <a:ext cx="880445" cy="922010"/>
      </dsp:txXfrm>
    </dsp:sp>
    <dsp:sp modelId="{32C670CC-BFD8-4F2A-9DFA-84233DEAE980}">
      <dsp:nvSpPr>
        <dsp:cNvPr id="0" name=""/>
        <dsp:cNvSpPr/>
      </dsp:nvSpPr>
      <dsp:spPr>
        <a:xfrm>
          <a:off x="3075501" y="762952"/>
          <a:ext cx="975705" cy="1017270"/>
        </a:xfrm>
        <a:prstGeom prst="roundRect">
          <a:avLst/>
        </a:prstGeom>
        <a:solidFill>
          <a:srgbClr val="92D050"/>
        </a:solidFill>
        <a:ln w="2642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US" sz="1300" kern="1200"/>
            <a:t>Match to suspect</a:t>
          </a:r>
          <a:r>
            <a:rPr lang="en-US" sz="1300" kern="1200" dirty="0"/>
            <a:t>?</a:t>
          </a:r>
        </a:p>
      </dsp:txBody>
      <dsp:txXfrm>
        <a:off x="3123131" y="810582"/>
        <a:ext cx="880445" cy="922010"/>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9CA35C5-D814-4CE6-83C4-5661135436E0}">
      <dsp:nvSpPr>
        <dsp:cNvPr id="0" name=""/>
        <dsp:cNvSpPr/>
      </dsp:nvSpPr>
      <dsp:spPr>
        <a:xfrm>
          <a:off x="303992" y="0"/>
          <a:ext cx="3445250" cy="2543175"/>
        </a:xfrm>
        <a:prstGeom prst="rightArrow">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D727734-C804-4A15-96D1-35B53CB4FF0B}">
      <dsp:nvSpPr>
        <dsp:cNvPr id="0" name=""/>
        <dsp:cNvSpPr/>
      </dsp:nvSpPr>
      <dsp:spPr>
        <a:xfrm>
          <a:off x="2028" y="762952"/>
          <a:ext cx="975705" cy="1017270"/>
        </a:xfrm>
        <a:prstGeom prst="roundRect">
          <a:avLst/>
        </a:prstGeom>
        <a:solidFill>
          <a:srgbClr val="0070C0"/>
        </a:solidFill>
        <a:ln w="2642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US" sz="1300" kern="1200"/>
            <a:t>Crime is committed, suspect detained</a:t>
          </a:r>
          <a:endParaRPr lang="en-US" sz="1300" kern="1200" dirty="0"/>
        </a:p>
      </dsp:txBody>
      <dsp:txXfrm>
        <a:off x="49658" y="810582"/>
        <a:ext cx="880445" cy="922010"/>
      </dsp:txXfrm>
    </dsp:sp>
    <dsp:sp modelId="{B540BD18-D876-4647-8851-B464B15BD31A}">
      <dsp:nvSpPr>
        <dsp:cNvPr id="0" name=""/>
        <dsp:cNvSpPr/>
      </dsp:nvSpPr>
      <dsp:spPr>
        <a:xfrm>
          <a:off x="1026519" y="762952"/>
          <a:ext cx="975705" cy="1017270"/>
        </a:xfrm>
        <a:prstGeom prst="roundRect">
          <a:avLst/>
        </a:prstGeom>
        <a:solidFill>
          <a:srgbClr val="FFC000"/>
        </a:solidFill>
        <a:ln w="2642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endParaRPr lang="en-US" sz="1300" kern="1200" dirty="0"/>
        </a:p>
      </dsp:txBody>
      <dsp:txXfrm>
        <a:off x="1074149" y="810582"/>
        <a:ext cx="880445" cy="922010"/>
      </dsp:txXfrm>
    </dsp:sp>
    <dsp:sp modelId="{AC0D99B5-E599-49A2-8B7B-6F2F66A3FA87}">
      <dsp:nvSpPr>
        <dsp:cNvPr id="0" name=""/>
        <dsp:cNvSpPr/>
      </dsp:nvSpPr>
      <dsp:spPr>
        <a:xfrm>
          <a:off x="2051010" y="762952"/>
          <a:ext cx="975705" cy="1017270"/>
        </a:xfrm>
        <a:prstGeom prst="roundRect">
          <a:avLst/>
        </a:prstGeom>
        <a:solidFill>
          <a:srgbClr val="C00000"/>
        </a:solidFill>
        <a:ln w="2642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US" sz="1300" kern="1200"/>
            <a:t>Evidence collected from crime scene</a:t>
          </a:r>
          <a:endParaRPr lang="en-US" sz="1300" kern="1200" dirty="0"/>
        </a:p>
      </dsp:txBody>
      <dsp:txXfrm>
        <a:off x="2098640" y="810582"/>
        <a:ext cx="880445" cy="922010"/>
      </dsp:txXfrm>
    </dsp:sp>
    <dsp:sp modelId="{32C670CC-BFD8-4F2A-9DFA-84233DEAE980}">
      <dsp:nvSpPr>
        <dsp:cNvPr id="0" name=""/>
        <dsp:cNvSpPr/>
      </dsp:nvSpPr>
      <dsp:spPr>
        <a:xfrm>
          <a:off x="3075501" y="762952"/>
          <a:ext cx="975705" cy="1017270"/>
        </a:xfrm>
        <a:prstGeom prst="roundRect">
          <a:avLst/>
        </a:prstGeom>
        <a:solidFill>
          <a:srgbClr val="92D050"/>
        </a:solidFill>
        <a:ln w="2642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US" sz="1300" kern="1200"/>
            <a:t>Match to suspect</a:t>
          </a:r>
          <a:r>
            <a:rPr lang="en-US" sz="1300" kern="1200" dirty="0"/>
            <a:t>?</a:t>
          </a:r>
        </a:p>
      </dsp:txBody>
      <dsp:txXfrm>
        <a:off x="3123131" y="810582"/>
        <a:ext cx="880445" cy="922010"/>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9CA35C5-D814-4CE6-83C4-5661135436E0}">
      <dsp:nvSpPr>
        <dsp:cNvPr id="0" name=""/>
        <dsp:cNvSpPr/>
      </dsp:nvSpPr>
      <dsp:spPr>
        <a:xfrm>
          <a:off x="303992" y="0"/>
          <a:ext cx="3445250" cy="2543175"/>
        </a:xfrm>
        <a:prstGeom prst="rightArrow">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D727734-C804-4A15-96D1-35B53CB4FF0B}">
      <dsp:nvSpPr>
        <dsp:cNvPr id="0" name=""/>
        <dsp:cNvSpPr/>
      </dsp:nvSpPr>
      <dsp:spPr>
        <a:xfrm>
          <a:off x="2028" y="762952"/>
          <a:ext cx="975705" cy="1017270"/>
        </a:xfrm>
        <a:prstGeom prst="roundRect">
          <a:avLst/>
        </a:prstGeom>
        <a:solidFill>
          <a:srgbClr val="0070C0"/>
        </a:solidFill>
        <a:ln w="2642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US" sz="1300" kern="1200"/>
            <a:t>Crime is committed, suspect detained</a:t>
          </a:r>
          <a:endParaRPr lang="en-US" sz="1300" kern="1200" dirty="0"/>
        </a:p>
      </dsp:txBody>
      <dsp:txXfrm>
        <a:off x="49658" y="810582"/>
        <a:ext cx="880445" cy="922010"/>
      </dsp:txXfrm>
    </dsp:sp>
    <dsp:sp modelId="{B540BD18-D876-4647-8851-B464B15BD31A}">
      <dsp:nvSpPr>
        <dsp:cNvPr id="0" name=""/>
        <dsp:cNvSpPr/>
      </dsp:nvSpPr>
      <dsp:spPr>
        <a:xfrm>
          <a:off x="1026519" y="762952"/>
          <a:ext cx="975705" cy="1017270"/>
        </a:xfrm>
        <a:prstGeom prst="roundRect">
          <a:avLst/>
        </a:prstGeom>
        <a:solidFill>
          <a:srgbClr val="FFC000"/>
        </a:solidFill>
        <a:ln w="2642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endParaRPr lang="en-US" sz="1300" kern="1200" dirty="0"/>
        </a:p>
      </dsp:txBody>
      <dsp:txXfrm>
        <a:off x="1074149" y="810582"/>
        <a:ext cx="880445" cy="922010"/>
      </dsp:txXfrm>
    </dsp:sp>
    <dsp:sp modelId="{AC0D99B5-E599-49A2-8B7B-6F2F66A3FA87}">
      <dsp:nvSpPr>
        <dsp:cNvPr id="0" name=""/>
        <dsp:cNvSpPr/>
      </dsp:nvSpPr>
      <dsp:spPr>
        <a:xfrm>
          <a:off x="2051010" y="762952"/>
          <a:ext cx="975705" cy="1017270"/>
        </a:xfrm>
        <a:prstGeom prst="roundRect">
          <a:avLst/>
        </a:prstGeom>
        <a:solidFill>
          <a:srgbClr val="C00000"/>
        </a:solidFill>
        <a:ln w="2642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US" sz="1300" kern="1200"/>
            <a:t>Evidence collected from crime scene</a:t>
          </a:r>
          <a:endParaRPr lang="en-US" sz="1300" kern="1200" dirty="0"/>
        </a:p>
      </dsp:txBody>
      <dsp:txXfrm>
        <a:off x="2098640" y="810582"/>
        <a:ext cx="880445" cy="922010"/>
      </dsp:txXfrm>
    </dsp:sp>
    <dsp:sp modelId="{32C670CC-BFD8-4F2A-9DFA-84233DEAE980}">
      <dsp:nvSpPr>
        <dsp:cNvPr id="0" name=""/>
        <dsp:cNvSpPr/>
      </dsp:nvSpPr>
      <dsp:spPr>
        <a:xfrm>
          <a:off x="3075501" y="762952"/>
          <a:ext cx="975705" cy="1017270"/>
        </a:xfrm>
        <a:prstGeom prst="roundRect">
          <a:avLst/>
        </a:prstGeom>
        <a:solidFill>
          <a:srgbClr val="92D050"/>
        </a:solidFill>
        <a:ln w="2642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US" sz="1300" kern="1200"/>
            <a:t>Match to suspect</a:t>
          </a:r>
          <a:r>
            <a:rPr lang="en-US" sz="1300" kern="1200" dirty="0"/>
            <a:t>?</a:t>
          </a:r>
        </a:p>
      </dsp:txBody>
      <dsp:txXfrm>
        <a:off x="3123131" y="810582"/>
        <a:ext cx="880445" cy="922010"/>
      </dsp:txXfrm>
    </dsp:sp>
  </dsp:spTree>
</dsp:drawing>
</file>

<file path=ppt/diagrams/layout1.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2.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3.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4.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5.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6.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7.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8.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5179484" y="0"/>
            <a:ext cx="3962400" cy="342900"/>
          </a:xfrm>
          <a:prstGeom prst="rect">
            <a:avLst/>
          </a:prstGeom>
        </p:spPr>
        <p:txBody>
          <a:bodyPr vert="horz" lIns="91440" tIns="45720" rIns="91440" bIns="45720" rtlCol="0"/>
          <a:lstStyle>
            <a:lvl1pPr algn="r">
              <a:defRPr sz="1200"/>
            </a:lvl1pPr>
          </a:lstStyle>
          <a:p>
            <a:fld id="{3F5BA26A-220B-E040-9454-718426D2A634}" type="datetimeFigureOut">
              <a:rPr lang="en-US" smtClean="0"/>
              <a:t>3/31/2022</a:t>
            </a:fld>
            <a:endParaRPr lang="en-US"/>
          </a:p>
        </p:txBody>
      </p:sp>
      <p:sp>
        <p:nvSpPr>
          <p:cNvPr id="4" name="Footer Placeholder 3"/>
          <p:cNvSpPr>
            <a:spLocks noGrp="1"/>
          </p:cNvSpPr>
          <p:nvPr>
            <p:ph type="ftr" sz="quarter" idx="2"/>
          </p:nvPr>
        </p:nvSpPr>
        <p:spPr>
          <a:xfrm>
            <a:off x="0" y="6513910"/>
            <a:ext cx="3962400" cy="3429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5179484" y="6513910"/>
            <a:ext cx="3962400" cy="342900"/>
          </a:xfrm>
          <a:prstGeom prst="rect">
            <a:avLst/>
          </a:prstGeom>
        </p:spPr>
        <p:txBody>
          <a:bodyPr vert="horz" lIns="91440" tIns="45720" rIns="91440" bIns="45720" rtlCol="0" anchor="b"/>
          <a:lstStyle>
            <a:lvl1pPr algn="r">
              <a:defRPr sz="1200"/>
            </a:lvl1pPr>
          </a:lstStyle>
          <a:p>
            <a:fld id="{5EFB1E27-0F1F-0644-9860-9989FAA0A4E7}" type="slidenum">
              <a:rPr lang="en-US" smtClean="0"/>
              <a:t>‹#›</a:t>
            </a:fld>
            <a:endParaRPr lang="en-US"/>
          </a:p>
        </p:txBody>
      </p:sp>
    </p:spTree>
    <p:extLst>
      <p:ext uri="{BB962C8B-B14F-4D97-AF65-F5344CB8AC3E}">
        <p14:creationId xmlns:p14="http://schemas.microsoft.com/office/powerpoint/2010/main" val="128075276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5179484" y="0"/>
            <a:ext cx="3962400" cy="342900"/>
          </a:xfrm>
          <a:prstGeom prst="rect">
            <a:avLst/>
          </a:prstGeom>
        </p:spPr>
        <p:txBody>
          <a:bodyPr vert="horz" lIns="91440" tIns="45720" rIns="91440" bIns="45720" rtlCol="0"/>
          <a:lstStyle>
            <a:lvl1pPr algn="r">
              <a:defRPr sz="1200"/>
            </a:lvl1pPr>
          </a:lstStyle>
          <a:p>
            <a:fld id="{C709CA36-AE26-5A42-A1B1-3D691E30715A}" type="datetimeFigureOut">
              <a:rPr lang="en-US" smtClean="0"/>
              <a:pPr/>
              <a:t>3/31/2022</a:t>
            </a:fld>
            <a:endParaRPr lang="en-US"/>
          </a:p>
        </p:txBody>
      </p:sp>
      <p:sp>
        <p:nvSpPr>
          <p:cNvPr id="4" name="Slide Image Placeholder 3"/>
          <p:cNvSpPr>
            <a:spLocks noGrp="1" noRot="1" noChangeAspect="1"/>
          </p:cNvSpPr>
          <p:nvPr>
            <p:ph type="sldImg" idx="2"/>
          </p:nvPr>
        </p:nvSpPr>
        <p:spPr>
          <a:xfrm>
            <a:off x="2857500" y="514350"/>
            <a:ext cx="3429000" cy="257175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914400" y="3257550"/>
            <a:ext cx="7315200" cy="30861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6513910"/>
            <a:ext cx="3962400" cy="3429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5179484" y="6513910"/>
            <a:ext cx="3962400" cy="342900"/>
          </a:xfrm>
          <a:prstGeom prst="rect">
            <a:avLst/>
          </a:prstGeom>
        </p:spPr>
        <p:txBody>
          <a:bodyPr vert="horz" lIns="91440" tIns="45720" rIns="91440" bIns="45720" rtlCol="0" anchor="b"/>
          <a:lstStyle>
            <a:lvl1pPr algn="r">
              <a:defRPr sz="1200"/>
            </a:lvl1pPr>
          </a:lstStyle>
          <a:p>
            <a:fld id="{9BD0E5DC-6E82-2642-8557-7E4450B78228}" type="slidenum">
              <a:rPr lang="en-US" smtClean="0"/>
              <a:pPr/>
              <a:t>‹#›</a:t>
            </a:fld>
            <a:endParaRPr lang="en-US"/>
          </a:p>
        </p:txBody>
      </p:sp>
    </p:spTree>
    <p:extLst>
      <p:ext uri="{BB962C8B-B14F-4D97-AF65-F5344CB8AC3E}">
        <p14:creationId xmlns:p14="http://schemas.microsoft.com/office/powerpoint/2010/main" val="2902311449"/>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endParaRPr lang="en-US" sz="1200" kern="1200" baseline="0" dirty="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fld id="{9BD0E5DC-6E82-2642-8557-7E4450B78228}" type="slidenum">
              <a:rPr lang="en-US" smtClean="0"/>
              <a:pPr/>
              <a:t>1</a:t>
            </a:fld>
            <a:endParaRPr lang="en-US"/>
          </a:p>
        </p:txBody>
      </p:sp>
    </p:spTree>
    <p:extLst>
      <p:ext uri="{BB962C8B-B14F-4D97-AF65-F5344CB8AC3E}">
        <p14:creationId xmlns:p14="http://schemas.microsoft.com/office/powerpoint/2010/main" val="199949035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BD0E5DC-6E82-2642-8557-7E4450B78228}" type="slidenum">
              <a:rPr lang="en-US" smtClean="0"/>
              <a:pPr/>
              <a:t>10</a:t>
            </a:fld>
            <a:endParaRPr lang="en-US"/>
          </a:p>
        </p:txBody>
      </p:sp>
    </p:spTree>
    <p:extLst>
      <p:ext uri="{BB962C8B-B14F-4D97-AF65-F5344CB8AC3E}">
        <p14:creationId xmlns:p14="http://schemas.microsoft.com/office/powerpoint/2010/main" val="60008599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BD0E5DC-6E82-2642-8557-7E4450B78228}" type="slidenum">
              <a:rPr lang="en-US" smtClean="0"/>
              <a:pPr/>
              <a:t>11</a:t>
            </a:fld>
            <a:endParaRPr lang="en-US"/>
          </a:p>
        </p:txBody>
      </p:sp>
    </p:spTree>
    <p:extLst>
      <p:ext uri="{BB962C8B-B14F-4D97-AF65-F5344CB8AC3E}">
        <p14:creationId xmlns:p14="http://schemas.microsoft.com/office/powerpoint/2010/main" val="379676748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BD0E5DC-6E82-2642-8557-7E4450B78228}" type="slidenum">
              <a:rPr lang="en-US" smtClean="0"/>
              <a:pPr/>
              <a:t>12</a:t>
            </a:fld>
            <a:endParaRPr lang="en-US"/>
          </a:p>
        </p:txBody>
      </p:sp>
    </p:spTree>
    <p:extLst>
      <p:ext uri="{BB962C8B-B14F-4D97-AF65-F5344CB8AC3E}">
        <p14:creationId xmlns:p14="http://schemas.microsoft.com/office/powerpoint/2010/main" val="24987015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BD0E5DC-6E82-2642-8557-7E4450B78228}" type="slidenum">
              <a:rPr lang="en-US" smtClean="0"/>
              <a:pPr/>
              <a:t>13</a:t>
            </a:fld>
            <a:endParaRPr lang="en-US"/>
          </a:p>
        </p:txBody>
      </p:sp>
    </p:spTree>
    <p:extLst>
      <p:ext uri="{BB962C8B-B14F-4D97-AF65-F5344CB8AC3E}">
        <p14:creationId xmlns:p14="http://schemas.microsoft.com/office/powerpoint/2010/main" val="421165076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BD0E5DC-6E82-2642-8557-7E4450B78228}" type="slidenum">
              <a:rPr lang="en-US" smtClean="0"/>
              <a:pPr/>
              <a:t>14</a:t>
            </a:fld>
            <a:endParaRPr lang="en-US"/>
          </a:p>
        </p:txBody>
      </p:sp>
    </p:spTree>
    <p:extLst>
      <p:ext uri="{BB962C8B-B14F-4D97-AF65-F5344CB8AC3E}">
        <p14:creationId xmlns:p14="http://schemas.microsoft.com/office/powerpoint/2010/main" val="282002140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BD0E5DC-6E82-2642-8557-7E4450B78228}" type="slidenum">
              <a:rPr lang="en-US" smtClean="0"/>
              <a:pPr/>
              <a:t>15</a:t>
            </a:fld>
            <a:endParaRPr lang="en-US"/>
          </a:p>
        </p:txBody>
      </p:sp>
    </p:spTree>
    <p:extLst>
      <p:ext uri="{BB962C8B-B14F-4D97-AF65-F5344CB8AC3E}">
        <p14:creationId xmlns:p14="http://schemas.microsoft.com/office/powerpoint/2010/main" val="363362632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BD0E5DC-6E82-2642-8557-7E4450B78228}" type="slidenum">
              <a:rPr lang="en-US" smtClean="0"/>
              <a:pPr/>
              <a:t>16</a:t>
            </a:fld>
            <a:endParaRPr lang="en-US"/>
          </a:p>
        </p:txBody>
      </p:sp>
    </p:spTree>
    <p:extLst>
      <p:ext uri="{BB962C8B-B14F-4D97-AF65-F5344CB8AC3E}">
        <p14:creationId xmlns:p14="http://schemas.microsoft.com/office/powerpoint/2010/main" val="217712899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BD0E5DC-6E82-2642-8557-7E4450B78228}" type="slidenum">
              <a:rPr lang="en-US" smtClean="0"/>
              <a:pPr/>
              <a:t>17</a:t>
            </a:fld>
            <a:endParaRPr lang="en-US"/>
          </a:p>
        </p:txBody>
      </p:sp>
    </p:spTree>
    <p:extLst>
      <p:ext uri="{BB962C8B-B14F-4D97-AF65-F5344CB8AC3E}">
        <p14:creationId xmlns:p14="http://schemas.microsoft.com/office/powerpoint/2010/main" val="308380480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BD0E5DC-6E82-2642-8557-7E4450B78228}" type="slidenum">
              <a:rPr lang="en-US" smtClean="0"/>
              <a:pPr/>
              <a:t>18</a:t>
            </a:fld>
            <a:endParaRPr lang="en-US"/>
          </a:p>
        </p:txBody>
      </p:sp>
    </p:spTree>
    <p:extLst>
      <p:ext uri="{BB962C8B-B14F-4D97-AF65-F5344CB8AC3E}">
        <p14:creationId xmlns:p14="http://schemas.microsoft.com/office/powerpoint/2010/main" val="218670747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BD0E5DC-6E82-2642-8557-7E4450B78228}" type="slidenum">
              <a:rPr lang="en-US" smtClean="0"/>
              <a:pPr/>
              <a:t>19</a:t>
            </a:fld>
            <a:endParaRPr lang="en-US"/>
          </a:p>
        </p:txBody>
      </p:sp>
    </p:spTree>
    <p:extLst>
      <p:ext uri="{BB962C8B-B14F-4D97-AF65-F5344CB8AC3E}">
        <p14:creationId xmlns:p14="http://schemas.microsoft.com/office/powerpoint/2010/main" val="2486819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Slide Image Placeholder 1"/>
          <p:cNvSpPr>
            <a:spLocks noGrp="1" noRot="1" noChangeAspect="1" noTextEdit="1"/>
          </p:cNvSpPr>
          <p:nvPr>
            <p:ph type="sldImg"/>
          </p:nvPr>
        </p:nvSpPr>
        <p:spPr>
          <a:ln/>
        </p:spPr>
      </p:sp>
      <p:sp>
        <p:nvSpPr>
          <p:cNvPr id="7373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dirty="0"/>
          </a:p>
        </p:txBody>
      </p:sp>
      <p:sp>
        <p:nvSpPr>
          <p:cNvPr id="73732"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Garamond" pitchFamily="18" charset="0"/>
              </a:defRPr>
            </a:lvl1pPr>
            <a:lvl2pPr marL="742950" indent="-285750">
              <a:defRPr>
                <a:solidFill>
                  <a:schemeClr val="tx1"/>
                </a:solidFill>
                <a:latin typeface="Garamond" pitchFamily="18" charset="0"/>
              </a:defRPr>
            </a:lvl2pPr>
            <a:lvl3pPr marL="1143000" indent="-228600">
              <a:defRPr>
                <a:solidFill>
                  <a:schemeClr val="tx1"/>
                </a:solidFill>
                <a:latin typeface="Garamond" pitchFamily="18" charset="0"/>
              </a:defRPr>
            </a:lvl3pPr>
            <a:lvl4pPr marL="1600200" indent="-228600">
              <a:defRPr>
                <a:solidFill>
                  <a:schemeClr val="tx1"/>
                </a:solidFill>
                <a:latin typeface="Garamond" pitchFamily="18" charset="0"/>
              </a:defRPr>
            </a:lvl4pPr>
            <a:lvl5pPr marL="2057400" indent="-228600">
              <a:defRPr>
                <a:solidFill>
                  <a:schemeClr val="tx1"/>
                </a:solidFill>
                <a:latin typeface="Garamond" pitchFamily="18" charset="0"/>
              </a:defRPr>
            </a:lvl5pPr>
            <a:lvl6pPr marL="2514600" indent="-228600" eaLnBrk="0" fontAlgn="base" hangingPunct="0">
              <a:spcBef>
                <a:spcPct val="0"/>
              </a:spcBef>
              <a:spcAft>
                <a:spcPct val="0"/>
              </a:spcAft>
              <a:defRPr>
                <a:solidFill>
                  <a:schemeClr val="tx1"/>
                </a:solidFill>
                <a:latin typeface="Garamond" pitchFamily="18" charset="0"/>
              </a:defRPr>
            </a:lvl6pPr>
            <a:lvl7pPr marL="2971800" indent="-228600" eaLnBrk="0" fontAlgn="base" hangingPunct="0">
              <a:spcBef>
                <a:spcPct val="0"/>
              </a:spcBef>
              <a:spcAft>
                <a:spcPct val="0"/>
              </a:spcAft>
              <a:defRPr>
                <a:solidFill>
                  <a:schemeClr val="tx1"/>
                </a:solidFill>
                <a:latin typeface="Garamond" pitchFamily="18" charset="0"/>
              </a:defRPr>
            </a:lvl7pPr>
            <a:lvl8pPr marL="3429000" indent="-228600" eaLnBrk="0" fontAlgn="base" hangingPunct="0">
              <a:spcBef>
                <a:spcPct val="0"/>
              </a:spcBef>
              <a:spcAft>
                <a:spcPct val="0"/>
              </a:spcAft>
              <a:defRPr>
                <a:solidFill>
                  <a:schemeClr val="tx1"/>
                </a:solidFill>
                <a:latin typeface="Garamond" pitchFamily="18" charset="0"/>
              </a:defRPr>
            </a:lvl8pPr>
            <a:lvl9pPr marL="3886200" indent="-228600" eaLnBrk="0" fontAlgn="base" hangingPunct="0">
              <a:spcBef>
                <a:spcPct val="0"/>
              </a:spcBef>
              <a:spcAft>
                <a:spcPct val="0"/>
              </a:spcAft>
              <a:defRPr>
                <a:solidFill>
                  <a:schemeClr val="tx1"/>
                </a:solidFill>
                <a:latin typeface="Garamond" pitchFamily="18" charset="0"/>
              </a:defRPr>
            </a:lvl9pPr>
          </a:lstStyle>
          <a:p>
            <a:fld id="{575CE983-664A-422B-8AE9-39255A59F385}" type="slidenum">
              <a:rPr lang="en-US" smtClean="0">
                <a:latin typeface="Arial" charset="0"/>
              </a:rPr>
              <a:pPr/>
              <a:t>2</a:t>
            </a:fld>
            <a:endParaRPr lang="en-US">
              <a:latin typeface="Arial" charset="0"/>
            </a:endParaRPr>
          </a:p>
        </p:txBody>
      </p:sp>
    </p:spTree>
    <p:extLst>
      <p:ext uri="{BB962C8B-B14F-4D97-AF65-F5344CB8AC3E}">
        <p14:creationId xmlns:p14="http://schemas.microsoft.com/office/powerpoint/2010/main" val="216564753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BD0E5DC-6E82-2642-8557-7E4450B78228}" type="slidenum">
              <a:rPr lang="en-US" smtClean="0"/>
              <a:pPr/>
              <a:t>20</a:t>
            </a:fld>
            <a:endParaRPr lang="en-US"/>
          </a:p>
        </p:txBody>
      </p:sp>
    </p:spTree>
    <p:extLst>
      <p:ext uri="{BB962C8B-B14F-4D97-AF65-F5344CB8AC3E}">
        <p14:creationId xmlns:p14="http://schemas.microsoft.com/office/powerpoint/2010/main" val="200207879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BD0E5DC-6E82-2642-8557-7E4450B78228}" type="slidenum">
              <a:rPr lang="en-US" smtClean="0"/>
              <a:pPr/>
              <a:t>21</a:t>
            </a:fld>
            <a:endParaRPr lang="en-US"/>
          </a:p>
        </p:txBody>
      </p:sp>
    </p:spTree>
    <p:extLst>
      <p:ext uri="{BB962C8B-B14F-4D97-AF65-F5344CB8AC3E}">
        <p14:creationId xmlns:p14="http://schemas.microsoft.com/office/powerpoint/2010/main" val="311348488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BD0E5DC-6E82-2642-8557-7E4450B78228}" type="slidenum">
              <a:rPr lang="en-US" smtClean="0"/>
              <a:pPr/>
              <a:t>22</a:t>
            </a:fld>
            <a:endParaRPr lang="en-US"/>
          </a:p>
        </p:txBody>
      </p:sp>
    </p:spTree>
    <p:extLst>
      <p:ext uri="{BB962C8B-B14F-4D97-AF65-F5344CB8AC3E}">
        <p14:creationId xmlns:p14="http://schemas.microsoft.com/office/powerpoint/2010/main" val="204102745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BD0E5DC-6E82-2642-8557-7E4450B78228}" type="slidenum">
              <a:rPr lang="en-US" smtClean="0"/>
              <a:pPr/>
              <a:t>26</a:t>
            </a:fld>
            <a:endParaRPr lang="en-US"/>
          </a:p>
        </p:txBody>
      </p:sp>
    </p:spTree>
    <p:extLst>
      <p:ext uri="{BB962C8B-B14F-4D97-AF65-F5344CB8AC3E}">
        <p14:creationId xmlns:p14="http://schemas.microsoft.com/office/powerpoint/2010/main" val="143908243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Slide Image Placeholder 1"/>
          <p:cNvSpPr>
            <a:spLocks noGrp="1" noRot="1" noChangeAspect="1" noTextEdit="1"/>
          </p:cNvSpPr>
          <p:nvPr>
            <p:ph type="sldImg"/>
          </p:nvPr>
        </p:nvSpPr>
        <p:spPr>
          <a:ln/>
        </p:spPr>
      </p:sp>
      <p:sp>
        <p:nvSpPr>
          <p:cNvPr id="7577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
        <p:nvSpPr>
          <p:cNvPr id="7578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Garamond" pitchFamily="18" charset="0"/>
              </a:defRPr>
            </a:lvl1pPr>
            <a:lvl2pPr marL="742950" indent="-285750">
              <a:defRPr>
                <a:solidFill>
                  <a:schemeClr val="tx1"/>
                </a:solidFill>
                <a:latin typeface="Garamond" pitchFamily="18" charset="0"/>
              </a:defRPr>
            </a:lvl2pPr>
            <a:lvl3pPr marL="1143000" indent="-228600">
              <a:defRPr>
                <a:solidFill>
                  <a:schemeClr val="tx1"/>
                </a:solidFill>
                <a:latin typeface="Garamond" pitchFamily="18" charset="0"/>
              </a:defRPr>
            </a:lvl3pPr>
            <a:lvl4pPr marL="1600200" indent="-228600">
              <a:defRPr>
                <a:solidFill>
                  <a:schemeClr val="tx1"/>
                </a:solidFill>
                <a:latin typeface="Garamond" pitchFamily="18" charset="0"/>
              </a:defRPr>
            </a:lvl4pPr>
            <a:lvl5pPr marL="2057400" indent="-228600">
              <a:defRPr>
                <a:solidFill>
                  <a:schemeClr val="tx1"/>
                </a:solidFill>
                <a:latin typeface="Garamond" pitchFamily="18" charset="0"/>
              </a:defRPr>
            </a:lvl5pPr>
            <a:lvl6pPr marL="2514600" indent="-228600" eaLnBrk="0" fontAlgn="base" hangingPunct="0">
              <a:spcBef>
                <a:spcPct val="0"/>
              </a:spcBef>
              <a:spcAft>
                <a:spcPct val="0"/>
              </a:spcAft>
              <a:defRPr>
                <a:solidFill>
                  <a:schemeClr val="tx1"/>
                </a:solidFill>
                <a:latin typeface="Garamond" pitchFamily="18" charset="0"/>
              </a:defRPr>
            </a:lvl6pPr>
            <a:lvl7pPr marL="2971800" indent="-228600" eaLnBrk="0" fontAlgn="base" hangingPunct="0">
              <a:spcBef>
                <a:spcPct val="0"/>
              </a:spcBef>
              <a:spcAft>
                <a:spcPct val="0"/>
              </a:spcAft>
              <a:defRPr>
                <a:solidFill>
                  <a:schemeClr val="tx1"/>
                </a:solidFill>
                <a:latin typeface="Garamond" pitchFamily="18" charset="0"/>
              </a:defRPr>
            </a:lvl7pPr>
            <a:lvl8pPr marL="3429000" indent="-228600" eaLnBrk="0" fontAlgn="base" hangingPunct="0">
              <a:spcBef>
                <a:spcPct val="0"/>
              </a:spcBef>
              <a:spcAft>
                <a:spcPct val="0"/>
              </a:spcAft>
              <a:defRPr>
                <a:solidFill>
                  <a:schemeClr val="tx1"/>
                </a:solidFill>
                <a:latin typeface="Garamond" pitchFamily="18" charset="0"/>
              </a:defRPr>
            </a:lvl8pPr>
            <a:lvl9pPr marL="3886200" indent="-228600" eaLnBrk="0" fontAlgn="base" hangingPunct="0">
              <a:spcBef>
                <a:spcPct val="0"/>
              </a:spcBef>
              <a:spcAft>
                <a:spcPct val="0"/>
              </a:spcAft>
              <a:defRPr>
                <a:solidFill>
                  <a:schemeClr val="tx1"/>
                </a:solidFill>
                <a:latin typeface="Garamond" pitchFamily="18" charset="0"/>
              </a:defRPr>
            </a:lvl9pPr>
          </a:lstStyle>
          <a:p>
            <a:fld id="{C76BCABD-B5E4-435C-AB37-4A7849DF6B64}" type="slidenum">
              <a:rPr lang="en-US" smtClean="0">
                <a:latin typeface="Arial" charset="0"/>
              </a:rPr>
              <a:pPr/>
              <a:t>27</a:t>
            </a:fld>
            <a:endParaRPr lang="en-US">
              <a:latin typeface="Arial" charset="0"/>
            </a:endParaRPr>
          </a:p>
        </p:txBody>
      </p:sp>
    </p:spTree>
    <p:extLst>
      <p:ext uri="{BB962C8B-B14F-4D97-AF65-F5344CB8AC3E}">
        <p14:creationId xmlns:p14="http://schemas.microsoft.com/office/powerpoint/2010/main" val="242315819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When it comes to understanding recognition memory (and analyzing empirical data), signal detection theory protects from the dangerous predictions you will otherwise almost certainly have</a:t>
            </a:r>
          </a:p>
        </p:txBody>
      </p:sp>
      <p:sp>
        <p:nvSpPr>
          <p:cNvPr id="4" name="Slide Number Placeholder 3"/>
          <p:cNvSpPr>
            <a:spLocks noGrp="1"/>
          </p:cNvSpPr>
          <p:nvPr>
            <p:ph type="sldNum" sz="quarter" idx="5"/>
          </p:nvPr>
        </p:nvSpPr>
        <p:spPr/>
        <p:txBody>
          <a:bodyPr/>
          <a:lstStyle/>
          <a:p>
            <a:fld id="{9BD0E5DC-6E82-2642-8557-7E4450B78228}" type="slidenum">
              <a:rPr lang="en-US" smtClean="0"/>
              <a:pPr/>
              <a:t>28</a:t>
            </a:fld>
            <a:endParaRPr lang="en-US"/>
          </a:p>
        </p:txBody>
      </p:sp>
    </p:spTree>
    <p:extLst>
      <p:ext uri="{BB962C8B-B14F-4D97-AF65-F5344CB8AC3E}">
        <p14:creationId xmlns:p14="http://schemas.microsoft.com/office/powerpoint/2010/main" val="330862826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an intuitive approach, one that makes sense to most people, and that’s the problem. This is not how one would analyze the data if guided by signal detection theory.</a:t>
            </a:r>
          </a:p>
        </p:txBody>
      </p:sp>
      <p:sp>
        <p:nvSpPr>
          <p:cNvPr id="4" name="Slide Number Placeholder 3"/>
          <p:cNvSpPr>
            <a:spLocks noGrp="1"/>
          </p:cNvSpPr>
          <p:nvPr>
            <p:ph type="sldNum" sz="quarter" idx="10"/>
          </p:nvPr>
        </p:nvSpPr>
        <p:spPr/>
        <p:txBody>
          <a:bodyPr/>
          <a:lstStyle/>
          <a:p>
            <a:fld id="{9BD0E5DC-6E82-2642-8557-7E4450B78228}" type="slidenum">
              <a:rPr lang="en-US" smtClean="0"/>
              <a:pPr/>
              <a:t>29</a:t>
            </a:fld>
            <a:endParaRPr lang="en-US"/>
          </a:p>
        </p:txBody>
      </p:sp>
    </p:spTree>
    <p:extLst>
      <p:ext uri="{BB962C8B-B14F-4D97-AF65-F5344CB8AC3E}">
        <p14:creationId xmlns:p14="http://schemas.microsoft.com/office/powerpoint/2010/main" val="151808063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Conducted early in the police investigation, minimizing the chances of contamination, and properly tested </a:t>
            </a:r>
            <a:r>
              <a:rPr lang="en-US" dirty="0">
                <a:sym typeface="Wingdings" panose="05000000000000000000" pitchFamily="2" charset="2"/>
              </a:rPr>
              <a:t></a:t>
            </a:r>
            <a:r>
              <a:rPr lang="en-US" dirty="0"/>
              <a:t> Decisions based on memory-match signal. Results just as predicted by SDT and just as predicted by corresponding lab data. The only other possibility is that memory was secretly contaminated in dozens of investigations despite no evidence and in just such a way as to make the data come out as predicted. That is an “anything is possible” attitude. The burden of proof has to be on those who adopt that attitude.</a:t>
            </a:r>
          </a:p>
        </p:txBody>
      </p:sp>
      <p:sp>
        <p:nvSpPr>
          <p:cNvPr id="4" name="Slide Number Placeholder 3"/>
          <p:cNvSpPr>
            <a:spLocks noGrp="1"/>
          </p:cNvSpPr>
          <p:nvPr>
            <p:ph type="sldNum" sz="quarter" idx="10"/>
          </p:nvPr>
        </p:nvSpPr>
        <p:spPr/>
        <p:txBody>
          <a:bodyPr/>
          <a:lstStyle/>
          <a:p>
            <a:fld id="{9BD0E5DC-6E82-2642-8557-7E4450B78228}" type="slidenum">
              <a:rPr lang="en-US" smtClean="0"/>
              <a:pPr/>
              <a:t>30</a:t>
            </a:fld>
            <a:endParaRPr lang="en-US"/>
          </a:p>
        </p:txBody>
      </p:sp>
    </p:spTree>
    <p:extLst>
      <p:ext uri="{BB962C8B-B14F-4D97-AF65-F5344CB8AC3E}">
        <p14:creationId xmlns:p14="http://schemas.microsoft.com/office/powerpoint/2010/main" val="41441557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142C125B-0240-42B9-980D-C33DB8FA041F}" type="slidenum">
              <a:rPr lang="en-US" smtClean="0"/>
              <a:pPr>
                <a:defRPr/>
              </a:pPr>
              <a:t>31</a:t>
            </a:fld>
            <a:endParaRPr lang="en-US"/>
          </a:p>
        </p:txBody>
      </p:sp>
    </p:spTree>
    <p:extLst>
      <p:ext uri="{BB962C8B-B14F-4D97-AF65-F5344CB8AC3E}">
        <p14:creationId xmlns:p14="http://schemas.microsoft.com/office/powerpoint/2010/main" val="62407297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142C125B-0240-42B9-980D-C33DB8FA041F}" type="slidenum">
              <a:rPr lang="en-US" smtClean="0"/>
              <a:pPr>
                <a:defRPr/>
              </a:pPr>
              <a:t>32</a:t>
            </a:fld>
            <a:endParaRPr lang="en-US"/>
          </a:p>
        </p:txBody>
      </p:sp>
    </p:spTree>
    <p:extLst>
      <p:ext uri="{BB962C8B-B14F-4D97-AF65-F5344CB8AC3E}">
        <p14:creationId xmlns:p14="http://schemas.microsoft.com/office/powerpoint/2010/main" val="334001370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BD0E5DC-6E82-2642-8557-7E4450B78228}" type="slidenum">
              <a:rPr lang="en-US" smtClean="0"/>
              <a:pPr/>
              <a:t>3</a:t>
            </a:fld>
            <a:endParaRPr lang="en-US"/>
          </a:p>
        </p:txBody>
      </p:sp>
    </p:spTree>
    <p:extLst>
      <p:ext uri="{BB962C8B-B14F-4D97-AF65-F5344CB8AC3E}">
        <p14:creationId xmlns:p14="http://schemas.microsoft.com/office/powerpoint/2010/main" val="177293073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BD0E5DC-6E82-2642-8557-7E4450B78228}" type="slidenum">
              <a:rPr lang="en-US" smtClean="0"/>
              <a:pPr/>
              <a:t>33</a:t>
            </a:fld>
            <a:endParaRPr lang="en-US"/>
          </a:p>
        </p:txBody>
      </p:sp>
    </p:spTree>
    <p:extLst>
      <p:ext uri="{BB962C8B-B14F-4D97-AF65-F5344CB8AC3E}">
        <p14:creationId xmlns:p14="http://schemas.microsoft.com/office/powerpoint/2010/main" val="32572590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(1) What you attend to you, you form a memory representation of; (2) the closer the face representations are in multidimensional space, the more similar they are perceived to be </a:t>
            </a:r>
          </a:p>
        </p:txBody>
      </p:sp>
      <p:sp>
        <p:nvSpPr>
          <p:cNvPr id="4" name="Slide Number Placeholder 3"/>
          <p:cNvSpPr>
            <a:spLocks noGrp="1"/>
          </p:cNvSpPr>
          <p:nvPr>
            <p:ph type="sldNum" sz="quarter" idx="5"/>
          </p:nvPr>
        </p:nvSpPr>
        <p:spPr/>
        <p:txBody>
          <a:bodyPr/>
          <a:lstStyle/>
          <a:p>
            <a:fld id="{9BD0E5DC-6E82-2642-8557-7E4450B78228}" type="slidenum">
              <a:rPr lang="en-US" smtClean="0"/>
              <a:pPr/>
              <a:t>34</a:t>
            </a:fld>
            <a:endParaRPr lang="en-US"/>
          </a:p>
        </p:txBody>
      </p:sp>
    </p:spTree>
    <p:extLst>
      <p:ext uri="{BB962C8B-B14F-4D97-AF65-F5344CB8AC3E}">
        <p14:creationId xmlns:p14="http://schemas.microsoft.com/office/powerpoint/2010/main" val="260447406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142C125B-0240-42B9-980D-C33DB8FA041F}" type="slidenum">
              <a:rPr lang="en-US" smtClean="0"/>
              <a:pPr>
                <a:defRPr/>
              </a:pPr>
              <a:t>39</a:t>
            </a:fld>
            <a:endParaRPr lang="en-US"/>
          </a:p>
        </p:txBody>
      </p:sp>
    </p:spTree>
    <p:extLst>
      <p:ext uri="{BB962C8B-B14F-4D97-AF65-F5344CB8AC3E}">
        <p14:creationId xmlns:p14="http://schemas.microsoft.com/office/powerpoint/2010/main" val="184245725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BD0E5DC-6E82-2642-8557-7E4450B78228}" type="slidenum">
              <a:rPr lang="en-US" smtClean="0"/>
              <a:pPr/>
              <a:t>40</a:t>
            </a:fld>
            <a:endParaRPr lang="en-US"/>
          </a:p>
        </p:txBody>
      </p:sp>
    </p:spTree>
    <p:extLst>
      <p:ext uri="{BB962C8B-B14F-4D97-AF65-F5344CB8AC3E}">
        <p14:creationId xmlns:p14="http://schemas.microsoft.com/office/powerpoint/2010/main" val="2956684537"/>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Two views, two predictions: (1) if eyewitness memory is a train wreck, we should find lots of high-confidence misidentifications not just at trial but also way back at the time of the first ID; (2) if eyewitness memory is instead reliable on the first test, most of the time when we look back we’ll find that the witness basically said “the face of the suspect does not conclusively match my memory of the perpetrator.” </a:t>
            </a:r>
          </a:p>
        </p:txBody>
      </p:sp>
      <p:sp>
        <p:nvSpPr>
          <p:cNvPr id="4" name="Slide Number Placeholder 3"/>
          <p:cNvSpPr>
            <a:spLocks noGrp="1"/>
          </p:cNvSpPr>
          <p:nvPr>
            <p:ph type="sldNum" sz="quarter" idx="10"/>
          </p:nvPr>
        </p:nvSpPr>
        <p:spPr/>
        <p:txBody>
          <a:bodyPr/>
          <a:lstStyle/>
          <a:p>
            <a:pPr>
              <a:defRPr/>
            </a:pPr>
            <a:fld id="{142C125B-0240-42B9-980D-C33DB8FA041F}" type="slidenum">
              <a:rPr lang="en-US" smtClean="0"/>
              <a:pPr>
                <a:defRPr/>
              </a:pPr>
              <a:t>41</a:t>
            </a:fld>
            <a:endParaRPr lang="en-US"/>
          </a:p>
        </p:txBody>
      </p:sp>
    </p:spTree>
    <p:extLst>
      <p:ext uri="{BB962C8B-B14F-4D97-AF65-F5344CB8AC3E}">
        <p14:creationId xmlns:p14="http://schemas.microsoft.com/office/powerpoint/2010/main" val="3889514155"/>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Two views, two predictions: (1) if eyewitness memory is a train wreck, we should find lots of high-confidence misidentifications not just at trial but also way back at the time of the first ID; (2) if eyewitness memory is instead reliable on the first test, most of the time when we look back we’ll find that the witness basically said “the face of the suspect does not conclusively match my memory of the perpetrator.” </a:t>
            </a:r>
          </a:p>
        </p:txBody>
      </p:sp>
      <p:sp>
        <p:nvSpPr>
          <p:cNvPr id="4" name="Slide Number Placeholder 3"/>
          <p:cNvSpPr>
            <a:spLocks noGrp="1"/>
          </p:cNvSpPr>
          <p:nvPr>
            <p:ph type="sldNum" sz="quarter" idx="10"/>
          </p:nvPr>
        </p:nvSpPr>
        <p:spPr/>
        <p:txBody>
          <a:bodyPr/>
          <a:lstStyle/>
          <a:p>
            <a:pPr>
              <a:defRPr/>
            </a:pPr>
            <a:fld id="{142C125B-0240-42B9-980D-C33DB8FA041F}" type="slidenum">
              <a:rPr lang="en-US" smtClean="0"/>
              <a:pPr>
                <a:defRPr/>
              </a:pPr>
              <a:t>42</a:t>
            </a:fld>
            <a:endParaRPr lang="en-US"/>
          </a:p>
        </p:txBody>
      </p:sp>
    </p:spTree>
    <p:extLst>
      <p:ext uri="{BB962C8B-B14F-4D97-AF65-F5344CB8AC3E}">
        <p14:creationId xmlns:p14="http://schemas.microsoft.com/office/powerpoint/2010/main" val="980721085"/>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Two views, two predictions: (1) if eyewitness memory is a train wreck, we should find lots of high-confidence misidentifications not just at trial but also way back at the time of the first ID; (2) if eyewitness memory is instead reliable on the first test, most of the time when we look back we’ll find that the witness basically said “the face of the suspect does not conclusively match my memory of the perpetrator.” </a:t>
            </a:r>
          </a:p>
        </p:txBody>
      </p:sp>
      <p:sp>
        <p:nvSpPr>
          <p:cNvPr id="4" name="Slide Number Placeholder 3"/>
          <p:cNvSpPr>
            <a:spLocks noGrp="1"/>
          </p:cNvSpPr>
          <p:nvPr>
            <p:ph type="sldNum" sz="quarter" idx="10"/>
          </p:nvPr>
        </p:nvSpPr>
        <p:spPr/>
        <p:txBody>
          <a:bodyPr/>
          <a:lstStyle/>
          <a:p>
            <a:pPr>
              <a:defRPr/>
            </a:pPr>
            <a:fld id="{142C125B-0240-42B9-980D-C33DB8FA041F}" type="slidenum">
              <a:rPr lang="en-US" smtClean="0"/>
              <a:pPr>
                <a:defRPr/>
              </a:pPr>
              <a:t>43</a:t>
            </a:fld>
            <a:endParaRPr lang="en-US"/>
          </a:p>
        </p:txBody>
      </p:sp>
    </p:spTree>
    <p:extLst>
      <p:ext uri="{BB962C8B-B14F-4D97-AF65-F5344CB8AC3E}">
        <p14:creationId xmlns:p14="http://schemas.microsoft.com/office/powerpoint/2010/main" val="1001736928"/>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BD0E5DC-6E82-2642-8557-7E4450B78228}" type="slidenum">
              <a:rPr lang="en-US" smtClean="0"/>
              <a:pPr/>
              <a:t>49</a:t>
            </a:fld>
            <a:endParaRPr lang="en-US"/>
          </a:p>
        </p:txBody>
      </p:sp>
    </p:spTree>
    <p:extLst>
      <p:ext uri="{BB962C8B-B14F-4D97-AF65-F5344CB8AC3E}">
        <p14:creationId xmlns:p14="http://schemas.microsoft.com/office/powerpoint/2010/main" val="2981554856"/>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Two views, two predictions: (1) if eyewitness memory is a train wreck, we should find lots of high-confidence misidentifications not just at trial but also way back at the time of the first ID; (2) if eyewitness memory is instead reliable on the first test, most of the time when we look back we’ll find that the witness basically said “the face of the suspect does not conclusively match my memory of the perpetrator.” </a:t>
            </a:r>
          </a:p>
        </p:txBody>
      </p:sp>
      <p:sp>
        <p:nvSpPr>
          <p:cNvPr id="4" name="Slide Number Placeholder 3"/>
          <p:cNvSpPr>
            <a:spLocks noGrp="1"/>
          </p:cNvSpPr>
          <p:nvPr>
            <p:ph type="sldNum" sz="quarter" idx="10"/>
          </p:nvPr>
        </p:nvSpPr>
        <p:spPr/>
        <p:txBody>
          <a:bodyPr/>
          <a:lstStyle/>
          <a:p>
            <a:pPr>
              <a:defRPr/>
            </a:pPr>
            <a:fld id="{142C125B-0240-42B9-980D-C33DB8FA041F}" type="slidenum">
              <a:rPr lang="en-US" smtClean="0"/>
              <a:pPr>
                <a:defRPr/>
              </a:pPr>
              <a:t>50</a:t>
            </a:fld>
            <a:endParaRPr lang="en-US"/>
          </a:p>
        </p:txBody>
      </p:sp>
    </p:spTree>
    <p:extLst>
      <p:ext uri="{BB962C8B-B14F-4D97-AF65-F5344CB8AC3E}">
        <p14:creationId xmlns:p14="http://schemas.microsoft.com/office/powerpoint/2010/main" val="3467040930"/>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Slide Image Placeholder 1"/>
          <p:cNvSpPr>
            <a:spLocks noGrp="1" noRot="1" noChangeAspect="1" noTextEdit="1"/>
          </p:cNvSpPr>
          <p:nvPr>
            <p:ph type="sldImg"/>
          </p:nvPr>
        </p:nvSpPr>
        <p:spPr>
          <a:ln/>
        </p:spPr>
      </p:sp>
      <p:sp>
        <p:nvSpPr>
          <p:cNvPr id="7577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
        <p:nvSpPr>
          <p:cNvPr id="7578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Garamond" pitchFamily="18" charset="0"/>
              </a:defRPr>
            </a:lvl1pPr>
            <a:lvl2pPr marL="742950" indent="-285750">
              <a:defRPr>
                <a:solidFill>
                  <a:schemeClr val="tx1"/>
                </a:solidFill>
                <a:latin typeface="Garamond" pitchFamily="18" charset="0"/>
              </a:defRPr>
            </a:lvl2pPr>
            <a:lvl3pPr marL="1143000" indent="-228600">
              <a:defRPr>
                <a:solidFill>
                  <a:schemeClr val="tx1"/>
                </a:solidFill>
                <a:latin typeface="Garamond" pitchFamily="18" charset="0"/>
              </a:defRPr>
            </a:lvl3pPr>
            <a:lvl4pPr marL="1600200" indent="-228600">
              <a:defRPr>
                <a:solidFill>
                  <a:schemeClr val="tx1"/>
                </a:solidFill>
                <a:latin typeface="Garamond" pitchFamily="18" charset="0"/>
              </a:defRPr>
            </a:lvl4pPr>
            <a:lvl5pPr marL="2057400" indent="-228600">
              <a:defRPr>
                <a:solidFill>
                  <a:schemeClr val="tx1"/>
                </a:solidFill>
                <a:latin typeface="Garamond" pitchFamily="18" charset="0"/>
              </a:defRPr>
            </a:lvl5pPr>
            <a:lvl6pPr marL="2514600" indent="-228600" eaLnBrk="0" fontAlgn="base" hangingPunct="0">
              <a:spcBef>
                <a:spcPct val="0"/>
              </a:spcBef>
              <a:spcAft>
                <a:spcPct val="0"/>
              </a:spcAft>
              <a:defRPr>
                <a:solidFill>
                  <a:schemeClr val="tx1"/>
                </a:solidFill>
                <a:latin typeface="Garamond" pitchFamily="18" charset="0"/>
              </a:defRPr>
            </a:lvl6pPr>
            <a:lvl7pPr marL="2971800" indent="-228600" eaLnBrk="0" fontAlgn="base" hangingPunct="0">
              <a:spcBef>
                <a:spcPct val="0"/>
              </a:spcBef>
              <a:spcAft>
                <a:spcPct val="0"/>
              </a:spcAft>
              <a:defRPr>
                <a:solidFill>
                  <a:schemeClr val="tx1"/>
                </a:solidFill>
                <a:latin typeface="Garamond" pitchFamily="18" charset="0"/>
              </a:defRPr>
            </a:lvl7pPr>
            <a:lvl8pPr marL="3429000" indent="-228600" eaLnBrk="0" fontAlgn="base" hangingPunct="0">
              <a:spcBef>
                <a:spcPct val="0"/>
              </a:spcBef>
              <a:spcAft>
                <a:spcPct val="0"/>
              </a:spcAft>
              <a:defRPr>
                <a:solidFill>
                  <a:schemeClr val="tx1"/>
                </a:solidFill>
                <a:latin typeface="Garamond" pitchFamily="18" charset="0"/>
              </a:defRPr>
            </a:lvl8pPr>
            <a:lvl9pPr marL="3886200" indent="-228600" eaLnBrk="0" fontAlgn="base" hangingPunct="0">
              <a:spcBef>
                <a:spcPct val="0"/>
              </a:spcBef>
              <a:spcAft>
                <a:spcPct val="0"/>
              </a:spcAft>
              <a:defRPr>
                <a:solidFill>
                  <a:schemeClr val="tx1"/>
                </a:solidFill>
                <a:latin typeface="Garamond" pitchFamily="18" charset="0"/>
              </a:defRPr>
            </a:lvl9pPr>
          </a:lstStyle>
          <a:p>
            <a:fld id="{C76BCABD-B5E4-435C-AB37-4A7849DF6B64}" type="slidenum">
              <a:rPr lang="en-US" smtClean="0">
                <a:latin typeface="Arial" charset="0"/>
              </a:rPr>
              <a:pPr/>
              <a:t>51</a:t>
            </a:fld>
            <a:endParaRPr lang="en-US">
              <a:latin typeface="Arial" charset="0"/>
            </a:endParaRPr>
          </a:p>
        </p:txBody>
      </p:sp>
    </p:spTree>
    <p:extLst>
      <p:ext uri="{BB962C8B-B14F-4D97-AF65-F5344CB8AC3E}">
        <p14:creationId xmlns:p14="http://schemas.microsoft.com/office/powerpoint/2010/main" val="217505256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142C125B-0240-42B9-980D-C33DB8FA041F}" type="slidenum">
              <a:rPr lang="en-US" smtClean="0"/>
              <a:pPr>
                <a:defRPr/>
              </a:pPr>
              <a:t>4</a:t>
            </a:fld>
            <a:endParaRPr lang="en-US"/>
          </a:p>
        </p:txBody>
      </p:sp>
    </p:spTree>
    <p:extLst>
      <p:ext uri="{BB962C8B-B14F-4D97-AF65-F5344CB8AC3E}">
        <p14:creationId xmlns:p14="http://schemas.microsoft.com/office/powerpoint/2010/main" val="3119647278"/>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9BD0E5DC-6E82-2642-8557-7E4450B78228}"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53</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78860536"/>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9BD0E5DC-6E82-2642-8557-7E4450B78228}"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54</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936054697"/>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9BD0E5DC-6E82-2642-8557-7E4450B78228}"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55</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64938920"/>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9BD0E5DC-6E82-2642-8557-7E4450B78228}"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57</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44855878"/>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9BD0E5DC-6E82-2642-8557-7E4450B78228}"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58</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954222943"/>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BD0E5DC-6E82-2642-8557-7E4450B78228}" type="slidenum">
              <a:rPr lang="en-US" smtClean="0"/>
              <a:pPr/>
              <a:t>59</a:t>
            </a:fld>
            <a:endParaRPr lang="en-US"/>
          </a:p>
        </p:txBody>
      </p:sp>
    </p:spTree>
    <p:extLst>
      <p:ext uri="{BB962C8B-B14F-4D97-AF65-F5344CB8AC3E}">
        <p14:creationId xmlns:p14="http://schemas.microsoft.com/office/powerpoint/2010/main" val="79264598"/>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BD0E5DC-6E82-2642-8557-7E4450B78228}" type="slidenum">
              <a:rPr lang="en-US" smtClean="0"/>
              <a:pPr/>
              <a:t>60</a:t>
            </a:fld>
            <a:endParaRPr lang="en-US"/>
          </a:p>
        </p:txBody>
      </p:sp>
    </p:spTree>
    <p:extLst>
      <p:ext uri="{BB962C8B-B14F-4D97-AF65-F5344CB8AC3E}">
        <p14:creationId xmlns:p14="http://schemas.microsoft.com/office/powerpoint/2010/main" val="1386732517"/>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BD0E5DC-6E82-2642-8557-7E4450B78228}" type="slidenum">
              <a:rPr lang="en-US" smtClean="0"/>
              <a:pPr/>
              <a:t>61</a:t>
            </a:fld>
            <a:endParaRPr lang="en-US"/>
          </a:p>
        </p:txBody>
      </p:sp>
    </p:spTree>
    <p:extLst>
      <p:ext uri="{BB962C8B-B14F-4D97-AF65-F5344CB8AC3E}">
        <p14:creationId xmlns:p14="http://schemas.microsoft.com/office/powerpoint/2010/main" val="376047825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Slide Image Placeholder 1"/>
          <p:cNvSpPr>
            <a:spLocks noGrp="1" noRot="1" noChangeAspect="1" noTextEdit="1"/>
          </p:cNvSpPr>
          <p:nvPr>
            <p:ph type="sldImg"/>
          </p:nvPr>
        </p:nvSpPr>
        <p:spPr>
          <a:ln/>
        </p:spPr>
      </p:sp>
      <p:sp>
        <p:nvSpPr>
          <p:cNvPr id="7373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dirty="0"/>
          </a:p>
        </p:txBody>
      </p:sp>
      <p:sp>
        <p:nvSpPr>
          <p:cNvPr id="73732"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Garamond" pitchFamily="18" charset="0"/>
              </a:defRPr>
            </a:lvl1pPr>
            <a:lvl2pPr marL="742950" indent="-285750">
              <a:defRPr>
                <a:solidFill>
                  <a:schemeClr val="tx1"/>
                </a:solidFill>
                <a:latin typeface="Garamond" pitchFamily="18" charset="0"/>
              </a:defRPr>
            </a:lvl2pPr>
            <a:lvl3pPr marL="1143000" indent="-228600">
              <a:defRPr>
                <a:solidFill>
                  <a:schemeClr val="tx1"/>
                </a:solidFill>
                <a:latin typeface="Garamond" pitchFamily="18" charset="0"/>
              </a:defRPr>
            </a:lvl3pPr>
            <a:lvl4pPr marL="1600200" indent="-228600">
              <a:defRPr>
                <a:solidFill>
                  <a:schemeClr val="tx1"/>
                </a:solidFill>
                <a:latin typeface="Garamond" pitchFamily="18" charset="0"/>
              </a:defRPr>
            </a:lvl4pPr>
            <a:lvl5pPr marL="2057400" indent="-228600">
              <a:defRPr>
                <a:solidFill>
                  <a:schemeClr val="tx1"/>
                </a:solidFill>
                <a:latin typeface="Garamond" pitchFamily="18" charset="0"/>
              </a:defRPr>
            </a:lvl5pPr>
            <a:lvl6pPr marL="2514600" indent="-228600" eaLnBrk="0" fontAlgn="base" hangingPunct="0">
              <a:spcBef>
                <a:spcPct val="0"/>
              </a:spcBef>
              <a:spcAft>
                <a:spcPct val="0"/>
              </a:spcAft>
              <a:defRPr>
                <a:solidFill>
                  <a:schemeClr val="tx1"/>
                </a:solidFill>
                <a:latin typeface="Garamond" pitchFamily="18" charset="0"/>
              </a:defRPr>
            </a:lvl6pPr>
            <a:lvl7pPr marL="2971800" indent="-228600" eaLnBrk="0" fontAlgn="base" hangingPunct="0">
              <a:spcBef>
                <a:spcPct val="0"/>
              </a:spcBef>
              <a:spcAft>
                <a:spcPct val="0"/>
              </a:spcAft>
              <a:defRPr>
                <a:solidFill>
                  <a:schemeClr val="tx1"/>
                </a:solidFill>
                <a:latin typeface="Garamond" pitchFamily="18" charset="0"/>
              </a:defRPr>
            </a:lvl7pPr>
            <a:lvl8pPr marL="3429000" indent="-228600" eaLnBrk="0" fontAlgn="base" hangingPunct="0">
              <a:spcBef>
                <a:spcPct val="0"/>
              </a:spcBef>
              <a:spcAft>
                <a:spcPct val="0"/>
              </a:spcAft>
              <a:defRPr>
                <a:solidFill>
                  <a:schemeClr val="tx1"/>
                </a:solidFill>
                <a:latin typeface="Garamond" pitchFamily="18" charset="0"/>
              </a:defRPr>
            </a:lvl8pPr>
            <a:lvl9pPr marL="3886200" indent="-228600" eaLnBrk="0" fontAlgn="base" hangingPunct="0">
              <a:spcBef>
                <a:spcPct val="0"/>
              </a:spcBef>
              <a:spcAft>
                <a:spcPct val="0"/>
              </a:spcAft>
              <a:defRPr>
                <a:solidFill>
                  <a:schemeClr val="tx1"/>
                </a:solidFill>
                <a:latin typeface="Garamond" pitchFamily="18" charset="0"/>
              </a:defRPr>
            </a:lvl9pPr>
          </a:lstStyle>
          <a:p>
            <a:fld id="{575CE983-664A-422B-8AE9-39255A59F385}" type="slidenum">
              <a:rPr lang="en-US" smtClean="0">
                <a:latin typeface="Arial" charset="0"/>
              </a:rPr>
              <a:pPr/>
              <a:t>5</a:t>
            </a:fld>
            <a:endParaRPr lang="en-US">
              <a:latin typeface="Arial" charset="0"/>
            </a:endParaRPr>
          </a:p>
        </p:txBody>
      </p:sp>
    </p:spTree>
    <p:extLst>
      <p:ext uri="{BB962C8B-B14F-4D97-AF65-F5344CB8AC3E}">
        <p14:creationId xmlns:p14="http://schemas.microsoft.com/office/powerpoint/2010/main" val="26698676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Slide Image Placeholder 1"/>
          <p:cNvSpPr>
            <a:spLocks noGrp="1" noRot="1" noChangeAspect="1" noTextEdit="1"/>
          </p:cNvSpPr>
          <p:nvPr>
            <p:ph type="sldImg"/>
          </p:nvPr>
        </p:nvSpPr>
        <p:spPr>
          <a:ln/>
        </p:spPr>
      </p:sp>
      <p:sp>
        <p:nvSpPr>
          <p:cNvPr id="7373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dirty="0"/>
          </a:p>
        </p:txBody>
      </p:sp>
      <p:sp>
        <p:nvSpPr>
          <p:cNvPr id="73732"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Garamond" pitchFamily="18" charset="0"/>
              </a:defRPr>
            </a:lvl1pPr>
            <a:lvl2pPr marL="742950" indent="-285750">
              <a:defRPr>
                <a:solidFill>
                  <a:schemeClr val="tx1"/>
                </a:solidFill>
                <a:latin typeface="Garamond" pitchFamily="18" charset="0"/>
              </a:defRPr>
            </a:lvl2pPr>
            <a:lvl3pPr marL="1143000" indent="-228600">
              <a:defRPr>
                <a:solidFill>
                  <a:schemeClr val="tx1"/>
                </a:solidFill>
                <a:latin typeface="Garamond" pitchFamily="18" charset="0"/>
              </a:defRPr>
            </a:lvl3pPr>
            <a:lvl4pPr marL="1600200" indent="-228600">
              <a:defRPr>
                <a:solidFill>
                  <a:schemeClr val="tx1"/>
                </a:solidFill>
                <a:latin typeface="Garamond" pitchFamily="18" charset="0"/>
              </a:defRPr>
            </a:lvl4pPr>
            <a:lvl5pPr marL="2057400" indent="-228600">
              <a:defRPr>
                <a:solidFill>
                  <a:schemeClr val="tx1"/>
                </a:solidFill>
                <a:latin typeface="Garamond" pitchFamily="18" charset="0"/>
              </a:defRPr>
            </a:lvl5pPr>
            <a:lvl6pPr marL="2514600" indent="-228600" eaLnBrk="0" fontAlgn="base" hangingPunct="0">
              <a:spcBef>
                <a:spcPct val="0"/>
              </a:spcBef>
              <a:spcAft>
                <a:spcPct val="0"/>
              </a:spcAft>
              <a:defRPr>
                <a:solidFill>
                  <a:schemeClr val="tx1"/>
                </a:solidFill>
                <a:latin typeface="Garamond" pitchFamily="18" charset="0"/>
              </a:defRPr>
            </a:lvl6pPr>
            <a:lvl7pPr marL="2971800" indent="-228600" eaLnBrk="0" fontAlgn="base" hangingPunct="0">
              <a:spcBef>
                <a:spcPct val="0"/>
              </a:spcBef>
              <a:spcAft>
                <a:spcPct val="0"/>
              </a:spcAft>
              <a:defRPr>
                <a:solidFill>
                  <a:schemeClr val="tx1"/>
                </a:solidFill>
                <a:latin typeface="Garamond" pitchFamily="18" charset="0"/>
              </a:defRPr>
            </a:lvl7pPr>
            <a:lvl8pPr marL="3429000" indent="-228600" eaLnBrk="0" fontAlgn="base" hangingPunct="0">
              <a:spcBef>
                <a:spcPct val="0"/>
              </a:spcBef>
              <a:spcAft>
                <a:spcPct val="0"/>
              </a:spcAft>
              <a:defRPr>
                <a:solidFill>
                  <a:schemeClr val="tx1"/>
                </a:solidFill>
                <a:latin typeface="Garamond" pitchFamily="18" charset="0"/>
              </a:defRPr>
            </a:lvl8pPr>
            <a:lvl9pPr marL="3886200" indent="-228600" eaLnBrk="0" fontAlgn="base" hangingPunct="0">
              <a:spcBef>
                <a:spcPct val="0"/>
              </a:spcBef>
              <a:spcAft>
                <a:spcPct val="0"/>
              </a:spcAft>
              <a:defRPr>
                <a:solidFill>
                  <a:schemeClr val="tx1"/>
                </a:solidFill>
                <a:latin typeface="Garamond" pitchFamily="18" charset="0"/>
              </a:defRPr>
            </a:lvl9pPr>
          </a:lstStyle>
          <a:p>
            <a:fld id="{575CE983-664A-422B-8AE9-39255A59F385}" type="slidenum">
              <a:rPr lang="en-US" smtClean="0">
                <a:latin typeface="Arial" charset="0"/>
              </a:rPr>
              <a:pPr/>
              <a:t>6</a:t>
            </a:fld>
            <a:endParaRPr lang="en-US">
              <a:latin typeface="Arial" charset="0"/>
            </a:endParaRPr>
          </a:p>
        </p:txBody>
      </p:sp>
    </p:spTree>
    <p:extLst>
      <p:ext uri="{BB962C8B-B14F-4D97-AF65-F5344CB8AC3E}">
        <p14:creationId xmlns:p14="http://schemas.microsoft.com/office/powerpoint/2010/main" val="41960952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BD0E5DC-6E82-2642-8557-7E4450B78228}" type="slidenum">
              <a:rPr lang="en-US" smtClean="0"/>
              <a:pPr/>
              <a:t>7</a:t>
            </a:fld>
            <a:endParaRPr lang="en-US"/>
          </a:p>
        </p:txBody>
      </p:sp>
    </p:spTree>
    <p:extLst>
      <p:ext uri="{BB962C8B-B14F-4D97-AF65-F5344CB8AC3E}">
        <p14:creationId xmlns:p14="http://schemas.microsoft.com/office/powerpoint/2010/main" val="79399597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BD0E5DC-6E82-2642-8557-7E4450B78228}" type="slidenum">
              <a:rPr lang="en-US" smtClean="0"/>
              <a:pPr/>
              <a:t>8</a:t>
            </a:fld>
            <a:endParaRPr lang="en-US"/>
          </a:p>
        </p:txBody>
      </p:sp>
    </p:spTree>
    <p:extLst>
      <p:ext uri="{BB962C8B-B14F-4D97-AF65-F5344CB8AC3E}">
        <p14:creationId xmlns:p14="http://schemas.microsoft.com/office/powerpoint/2010/main" val="182964281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BD0E5DC-6E82-2642-8557-7E4450B78228}" type="slidenum">
              <a:rPr lang="en-US" smtClean="0"/>
              <a:pPr/>
              <a:t>9</a:t>
            </a:fld>
            <a:endParaRPr lang="en-US"/>
          </a:p>
        </p:txBody>
      </p:sp>
    </p:spTree>
    <p:extLst>
      <p:ext uri="{BB962C8B-B14F-4D97-AF65-F5344CB8AC3E}">
        <p14:creationId xmlns:p14="http://schemas.microsoft.com/office/powerpoint/2010/main" val="98102187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371600"/>
            <a:ext cx="7848600" cy="1927225"/>
          </a:xfrm>
        </p:spPr>
        <p:txBody>
          <a:bodyPr anchor="b">
            <a:noAutofit/>
          </a:bodyPr>
          <a:lstStyle>
            <a:lvl1pPr>
              <a:defRPr sz="5400" cap="all" baseline="0"/>
            </a:lvl1pPr>
          </a:lstStyle>
          <a:p>
            <a:r>
              <a:rPr lang="en-US"/>
              <a:t>Click to edit Master title style</a:t>
            </a:r>
            <a:endParaRPr lang="en-US" dirty="0"/>
          </a:p>
        </p:txBody>
      </p:sp>
      <p:sp>
        <p:nvSpPr>
          <p:cNvPr id="3" name="Subtitle 2"/>
          <p:cNvSpPr>
            <a:spLocks noGrp="1"/>
          </p:cNvSpPr>
          <p:nvPr>
            <p:ph type="subTitle" idx="1"/>
          </p:nvPr>
        </p:nvSpPr>
        <p:spPr>
          <a:xfrm>
            <a:off x="685800" y="3505200"/>
            <a:ext cx="6400800" cy="1752600"/>
          </a:xfrm>
        </p:spPr>
        <p:txBody>
          <a:bodyPr/>
          <a:lstStyle>
            <a:lvl1pPr marL="0" indent="0" algn="l">
              <a:buNone/>
              <a:defRPr>
                <a:solidFill>
                  <a:schemeClr val="tx1">
                    <a:lumMod val="75000"/>
                    <a:lumOff val="2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A1D80905-1E0F-834D-A952-B30A848980ED}" type="datetimeFigureOut">
              <a:rPr lang="en-US" smtClean="0"/>
              <a:pPr/>
              <a:t>3/31/2022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7C11288-6DCD-EE47-8433-9ECD99848E19}" type="slidenum">
              <a:rPr lang="en-US" smtClean="0"/>
              <a:pPr/>
              <a:t>‹#›</a:t>
            </a:fld>
            <a:endParaRPr lang="en-US"/>
          </a:p>
        </p:txBody>
      </p:sp>
      <p:cxnSp>
        <p:nvCxnSpPr>
          <p:cNvPr id="8" name="Straight Connector 7"/>
          <p:cNvCxnSpPr/>
          <p:nvPr/>
        </p:nvCxnSpPr>
        <p:spPr>
          <a:xfrm>
            <a:off x="685800" y="3398520"/>
            <a:ext cx="7848600" cy="158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1D80905-1E0F-834D-A952-B30A848980ED}" type="datetimeFigureOut">
              <a:rPr lang="en-US" smtClean="0"/>
              <a:pPr/>
              <a:t>3/31/2022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7C11288-6DCD-EE47-8433-9ECD99848E19}"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609600"/>
            <a:ext cx="2057400" cy="5867400"/>
          </a:xfrm>
        </p:spPr>
        <p:txBody>
          <a:bodyPr vert="eaVert" anchor="b"/>
          <a:lstStyle/>
          <a:p>
            <a:r>
              <a:rPr lang="en-US"/>
              <a:t>Click to edit Master title style</a:t>
            </a:r>
            <a:endParaRPr lang="en-US" dirty="0"/>
          </a:p>
        </p:txBody>
      </p:sp>
      <p:sp>
        <p:nvSpPr>
          <p:cNvPr id="3" name="Vertical Text Placeholder 2"/>
          <p:cNvSpPr>
            <a:spLocks noGrp="1"/>
          </p:cNvSpPr>
          <p:nvPr>
            <p:ph type="body" orient="vert" idx="1"/>
          </p:nvPr>
        </p:nvSpPr>
        <p:spPr>
          <a:xfrm>
            <a:off x="457200" y="609600"/>
            <a:ext cx="6019800" cy="5867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1D80905-1E0F-834D-A952-B30A848980ED}" type="datetimeFigureOut">
              <a:rPr lang="en-US" smtClean="0"/>
              <a:pPr/>
              <a:t>3/31/2022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7C11288-6DCD-EE47-8433-9ECD99848E19}"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1D80905-1E0F-834D-A952-B30A848980ED}" type="datetimeFigureOut">
              <a:rPr lang="en-US" smtClean="0"/>
              <a:pPr/>
              <a:t>3/31/2022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7C11288-6DCD-EE47-8433-9ECD99848E19}"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2362200"/>
            <a:ext cx="7772400" cy="2200275"/>
          </a:xfrm>
        </p:spPr>
        <p:txBody>
          <a:bodyPr anchor="b">
            <a:normAutofit/>
          </a:bodyPr>
          <a:lstStyle>
            <a:lvl1pPr algn="l">
              <a:defRPr sz="4800" b="0" cap="all"/>
            </a:lvl1pPr>
          </a:lstStyle>
          <a:p>
            <a:r>
              <a:rPr lang="en-US"/>
              <a:t>Click to edit Master title style</a:t>
            </a:r>
            <a:endParaRPr lang="en-US" dirty="0"/>
          </a:p>
        </p:txBody>
      </p:sp>
      <p:sp>
        <p:nvSpPr>
          <p:cNvPr id="3" name="Text Placeholder 2"/>
          <p:cNvSpPr>
            <a:spLocks noGrp="1"/>
          </p:cNvSpPr>
          <p:nvPr>
            <p:ph type="body" idx="1"/>
          </p:nvPr>
        </p:nvSpPr>
        <p:spPr>
          <a:xfrm>
            <a:off x="722313" y="4626864"/>
            <a:ext cx="7772400" cy="1500187"/>
          </a:xfrm>
        </p:spPr>
        <p:txBody>
          <a:bodyPr anchor="t">
            <a:normAutofit/>
          </a:bodyPr>
          <a:lstStyle>
            <a:lvl1pPr marL="0" indent="0">
              <a:buNone/>
              <a:defRPr sz="24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1D80905-1E0F-834D-A952-B30A848980ED}" type="datetimeFigureOut">
              <a:rPr lang="en-US" smtClean="0"/>
              <a:pPr/>
              <a:t>3/31/2022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7C11288-6DCD-EE47-8433-9ECD99848E19}" type="slidenum">
              <a:rPr lang="en-US" smtClean="0"/>
              <a:pPr/>
              <a:t>‹#›</a:t>
            </a:fld>
            <a:endParaRPr lang="en-US"/>
          </a:p>
        </p:txBody>
      </p:sp>
      <p:cxnSp>
        <p:nvCxnSpPr>
          <p:cNvPr id="7" name="Straight Connector 6"/>
          <p:cNvCxnSpPr/>
          <p:nvPr/>
        </p:nvCxnSpPr>
        <p:spPr>
          <a:xfrm>
            <a:off x="731520" y="4599432"/>
            <a:ext cx="7848600" cy="158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73352"/>
            <a:ext cx="4038600" cy="471830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48200" y="1673352"/>
            <a:ext cx="4038600" cy="471830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A1D80905-1E0F-834D-A952-B30A848980ED}" type="datetimeFigureOut">
              <a:rPr lang="en-US" smtClean="0"/>
              <a:pPr/>
              <a:t>3/31/2022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7C11288-6DCD-EE47-8433-9ECD99848E19}"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457200" y="1676400"/>
            <a:ext cx="3931920" cy="639762"/>
          </a:xfrm>
          <a:noFill/>
          <a:ln>
            <a:noFill/>
          </a:ln>
          <a:effectLst/>
        </p:spPr>
        <p:style>
          <a:lnRef idx="3">
            <a:schemeClr val="lt1"/>
          </a:lnRef>
          <a:fillRef idx="1">
            <a:schemeClr val="accent2"/>
          </a:fillRef>
          <a:effectRef idx="1">
            <a:schemeClr val="accent2"/>
          </a:effectRef>
          <a:fontRef idx="none"/>
        </p:style>
        <p:txBody>
          <a:bodyPr anchor="ctr">
            <a:normAutofit/>
          </a:bodyPr>
          <a:lstStyle>
            <a:lvl1pPr marL="0" indent="0" algn="ctr">
              <a:buNone/>
              <a:defRPr sz="20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438400"/>
            <a:ext cx="393192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754880" y="1676400"/>
            <a:ext cx="3931920" cy="639762"/>
          </a:xfrm>
          <a:noFill/>
          <a:ln>
            <a:noFill/>
          </a:ln>
          <a:effectLst/>
        </p:spPr>
        <p:style>
          <a:lnRef idx="3">
            <a:schemeClr val="lt1"/>
          </a:lnRef>
          <a:fillRef idx="1">
            <a:schemeClr val="accent2"/>
          </a:fillRef>
          <a:effectRef idx="1">
            <a:schemeClr val="accent2"/>
          </a:effectRef>
          <a:fontRef idx="none"/>
        </p:style>
        <p:txBody>
          <a:bodyPr anchor="ctr">
            <a:normAutofit/>
          </a:bodyPr>
          <a:lstStyle>
            <a:lvl1pPr marL="0" indent="0" algn="ctr">
              <a:buNone/>
              <a:defRPr lang="en-US" sz="2000" b="0" kern="1200" dirty="0" smtClean="0">
                <a:solidFill>
                  <a:schemeClr val="tx2"/>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754880" y="2438400"/>
            <a:ext cx="393192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A1D80905-1E0F-834D-A952-B30A848980ED}" type="datetimeFigureOut">
              <a:rPr lang="en-US" smtClean="0"/>
              <a:pPr/>
              <a:t>3/31/2022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7C11288-6DCD-EE47-8433-9ECD99848E19}" type="slidenum">
              <a:rPr lang="en-US" smtClean="0"/>
              <a:pPr/>
              <a:t>‹#›</a:t>
            </a:fld>
            <a:endParaRPr lang="en-US"/>
          </a:p>
        </p:txBody>
      </p:sp>
      <p:cxnSp>
        <p:nvCxnSpPr>
          <p:cNvPr id="11" name="Straight Connector 10"/>
          <p:cNvCxnSpPr/>
          <p:nvPr/>
        </p:nvCxnSpPr>
        <p:spPr>
          <a:xfrm rot="5400000">
            <a:off x="2217817" y="4045823"/>
            <a:ext cx="4709160" cy="794"/>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A1D80905-1E0F-834D-A952-B30A848980ED}" type="datetimeFigureOut">
              <a:rPr lang="en-US" smtClean="0"/>
              <a:pPr/>
              <a:t>3/31/2022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7C11288-6DCD-EE47-8433-9ECD99848E19}"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1D80905-1E0F-834D-A952-B30A848980ED}" type="datetimeFigureOut">
              <a:rPr lang="en-US" smtClean="0"/>
              <a:pPr/>
              <a:t>3/31/2022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7C11288-6DCD-EE47-8433-9ECD99848E19}"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792080"/>
            <a:ext cx="2139696" cy="1261872"/>
          </a:xfrm>
        </p:spPr>
        <p:txBody>
          <a:bodyPr anchor="b">
            <a:noAutofit/>
          </a:bodyPr>
          <a:lstStyle>
            <a:lvl1pPr algn="l">
              <a:defRPr sz="2400" b="0"/>
            </a:lvl1pPr>
          </a:lstStyle>
          <a:p>
            <a:r>
              <a:rPr lang="en-US"/>
              <a:t>Click to edit Master title style</a:t>
            </a:r>
            <a:endParaRPr lang="en-US" dirty="0"/>
          </a:p>
        </p:txBody>
      </p:sp>
      <p:sp>
        <p:nvSpPr>
          <p:cNvPr id="3" name="Content Placeholder 2"/>
          <p:cNvSpPr>
            <a:spLocks noGrp="1"/>
          </p:cNvSpPr>
          <p:nvPr>
            <p:ph idx="1"/>
          </p:nvPr>
        </p:nvSpPr>
        <p:spPr>
          <a:xfrm>
            <a:off x="2971800" y="792080"/>
            <a:ext cx="5715000" cy="557784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57201" y="2130552"/>
            <a:ext cx="2139696" cy="4243615"/>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1D80905-1E0F-834D-A952-B30A848980ED}" type="datetimeFigureOut">
              <a:rPr lang="en-US" smtClean="0"/>
              <a:pPr/>
              <a:t>3/31/2022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7C11288-6DCD-EE47-8433-9ECD99848E19}" type="slidenum">
              <a:rPr lang="en-US" smtClean="0"/>
              <a:pPr/>
              <a:t>‹#›</a:t>
            </a:fld>
            <a:endParaRPr lang="en-US"/>
          </a:p>
        </p:txBody>
      </p:sp>
      <p:cxnSp>
        <p:nvCxnSpPr>
          <p:cNvPr id="9" name="Straight Connector 8"/>
          <p:cNvCxnSpPr/>
          <p:nvPr/>
        </p:nvCxnSpPr>
        <p:spPr>
          <a:xfrm rot="5400000">
            <a:off x="-13116" y="3580206"/>
            <a:ext cx="5577840" cy="158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792480"/>
            <a:ext cx="2142680" cy="1264920"/>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p:cNvSpPr>
          <p:nvPr>
            <p:ph type="pic" idx="1"/>
          </p:nvPr>
        </p:nvSpPr>
        <p:spPr>
          <a:xfrm>
            <a:off x="2858610" y="838201"/>
            <a:ext cx="5904390" cy="5500456"/>
          </a:xfrm>
          <a:solidFill>
            <a:schemeClr val="bg2"/>
          </a:solidFill>
          <a:ln w="76200">
            <a:solidFill>
              <a:srgbClr val="FFFFFF"/>
            </a:solidFill>
            <a:miter lim="800000"/>
          </a:ln>
          <a:effectLst>
            <a:outerShdw blurRad="50800" dist="12700" dir="5400000" algn="t" rotWithShape="0">
              <a:prstClr val="black">
                <a:alpha val="59000"/>
              </a:prstClr>
            </a:outerShdw>
          </a:effectLst>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Drag picture to placeholder or click icon to add</a:t>
            </a:r>
            <a:endParaRPr lang="en-US" dirty="0"/>
          </a:p>
        </p:txBody>
      </p:sp>
      <p:sp>
        <p:nvSpPr>
          <p:cNvPr id="4" name="Text Placeholder 3"/>
          <p:cNvSpPr>
            <a:spLocks noGrp="1"/>
          </p:cNvSpPr>
          <p:nvPr>
            <p:ph type="body" sz="half" idx="2"/>
          </p:nvPr>
        </p:nvSpPr>
        <p:spPr>
          <a:xfrm>
            <a:off x="457200" y="2133600"/>
            <a:ext cx="2139696" cy="424281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1D80905-1E0F-834D-A952-B30A848980ED}" type="datetimeFigureOut">
              <a:rPr lang="en-US" smtClean="0"/>
              <a:pPr/>
              <a:t>3/31/2022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7C11288-6DCD-EE47-8433-9ECD99848E19}"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 name="Rectangle 9"/>
          <p:cNvSpPr/>
          <p:nvPr/>
        </p:nvSpPr>
        <p:spPr>
          <a:xfrm>
            <a:off x="0" y="220786"/>
            <a:ext cx="9144000" cy="2286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457200" y="533400"/>
            <a:ext cx="8229600" cy="990600"/>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457200" y="1600200"/>
            <a:ext cx="8229600" cy="4876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Rectangle 6"/>
          <p:cNvSpPr/>
          <p:nvPr/>
        </p:nvSpPr>
        <p:spPr>
          <a:xfrm>
            <a:off x="0" y="0"/>
            <a:ext cx="9144000" cy="36576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p:cNvSpPr>
            <a:spLocks noGrp="1"/>
          </p:cNvSpPr>
          <p:nvPr>
            <p:ph type="dt" sz="half" idx="2"/>
          </p:nvPr>
        </p:nvSpPr>
        <p:spPr>
          <a:xfrm>
            <a:off x="457200" y="18288"/>
            <a:ext cx="2895600" cy="329184"/>
          </a:xfrm>
          <a:prstGeom prst="rect">
            <a:avLst/>
          </a:prstGeom>
        </p:spPr>
        <p:txBody>
          <a:bodyPr vert="horz" lIns="91440" tIns="45720" rIns="91440" bIns="45720" rtlCol="0" anchor="ctr"/>
          <a:lstStyle>
            <a:lvl1pPr algn="l">
              <a:defRPr sz="1200">
                <a:solidFill>
                  <a:srgbClr val="FFFFFF"/>
                </a:solidFill>
              </a:defRPr>
            </a:lvl1pPr>
          </a:lstStyle>
          <a:p>
            <a:fld id="{A1D80905-1E0F-834D-A952-B30A848980ED}" type="datetimeFigureOut">
              <a:rPr lang="en-US" smtClean="0"/>
              <a:pPr/>
              <a:t>3/31/2022</a:t>
            </a:fld>
            <a:endParaRPr lang="en-US"/>
          </a:p>
        </p:txBody>
      </p:sp>
      <p:sp>
        <p:nvSpPr>
          <p:cNvPr id="5" name="Footer Placeholder 4"/>
          <p:cNvSpPr>
            <a:spLocks noGrp="1"/>
          </p:cNvSpPr>
          <p:nvPr>
            <p:ph type="ftr" sz="quarter" idx="3"/>
          </p:nvPr>
        </p:nvSpPr>
        <p:spPr>
          <a:xfrm>
            <a:off x="3429000" y="18288"/>
            <a:ext cx="4114800" cy="329184"/>
          </a:xfrm>
          <a:prstGeom prst="rect">
            <a:avLst/>
          </a:prstGeom>
        </p:spPr>
        <p:txBody>
          <a:bodyPr vert="horz" lIns="91440" tIns="45720" rIns="91440" bIns="45720" rtlCol="0" anchor="ctr"/>
          <a:lstStyle>
            <a:lvl1pPr algn="ctr">
              <a:defRPr sz="1200">
                <a:solidFill>
                  <a:srgbClr val="FFFFFF"/>
                </a:solidFill>
              </a:defRPr>
            </a:lvl1pPr>
          </a:lstStyle>
          <a:p>
            <a:endParaRPr lang="en-US"/>
          </a:p>
        </p:txBody>
      </p:sp>
      <p:sp>
        <p:nvSpPr>
          <p:cNvPr id="6" name="Slide Number Placeholder 5"/>
          <p:cNvSpPr>
            <a:spLocks noGrp="1"/>
          </p:cNvSpPr>
          <p:nvPr>
            <p:ph type="sldNum" sz="quarter" idx="4"/>
          </p:nvPr>
        </p:nvSpPr>
        <p:spPr>
          <a:xfrm>
            <a:off x="7620000" y="18288"/>
            <a:ext cx="1066800" cy="329184"/>
          </a:xfrm>
          <a:prstGeom prst="rect">
            <a:avLst/>
          </a:prstGeom>
        </p:spPr>
        <p:txBody>
          <a:bodyPr vert="horz" lIns="91440" tIns="45720" rIns="91440" bIns="45720" rtlCol="0" anchor="ctr"/>
          <a:lstStyle>
            <a:lvl1pPr algn="l">
              <a:defRPr sz="1400" b="1">
                <a:solidFill>
                  <a:srgbClr val="FFFFFF"/>
                </a:solidFill>
              </a:defRPr>
            </a:lvl1pPr>
          </a:lstStyle>
          <a:p>
            <a:fld id="{C7C11288-6DCD-EE47-8433-9ECD99848E19}"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spcBef>
          <a:spcPct val="0"/>
        </a:spcBef>
        <a:buNone/>
        <a:defRPr sz="4000" kern="1200" spc="-100" baseline="0">
          <a:solidFill>
            <a:schemeClr val="tx2"/>
          </a:solidFill>
          <a:latin typeface="+mj-lt"/>
          <a:ea typeface="+mj-ea"/>
          <a:cs typeface="+mj-cs"/>
        </a:defRPr>
      </a:lvl1pPr>
    </p:titleStyle>
    <p:bodyStyle>
      <a:lvl1pPr marL="182880" indent="-182880" algn="l" defTabSz="914400" rtl="0" eaLnBrk="1" latinLnBrk="0" hangingPunct="1">
        <a:spcBef>
          <a:spcPct val="20000"/>
        </a:spcBef>
        <a:buClr>
          <a:schemeClr val="accent1"/>
        </a:buClr>
        <a:buSzPct val="85000"/>
        <a:buFont typeface="Arial" pitchFamily="34" charset="0"/>
        <a:buChar char="•"/>
        <a:defRPr sz="2400" kern="1200">
          <a:solidFill>
            <a:schemeClr val="tx1"/>
          </a:solidFill>
          <a:latin typeface="+mn-lt"/>
          <a:ea typeface="+mn-ea"/>
          <a:cs typeface="+mn-cs"/>
        </a:defRPr>
      </a:lvl1pPr>
      <a:lvl2pPr marL="457200" indent="-182880" algn="l" defTabSz="914400" rtl="0" eaLnBrk="1" latinLnBrk="0" hangingPunct="1">
        <a:spcBef>
          <a:spcPct val="20000"/>
        </a:spcBef>
        <a:buClr>
          <a:schemeClr val="accent1"/>
        </a:buClr>
        <a:buSzPct val="85000"/>
        <a:buFont typeface="Arial" pitchFamily="34" charset="0"/>
        <a:buChar char="•"/>
        <a:defRPr sz="2000" kern="1200">
          <a:solidFill>
            <a:schemeClr val="tx1"/>
          </a:solidFill>
          <a:latin typeface="+mn-lt"/>
          <a:ea typeface="+mn-ea"/>
          <a:cs typeface="+mn-cs"/>
        </a:defRPr>
      </a:lvl2pPr>
      <a:lvl3pPr marL="731520" indent="-182880" algn="l" defTabSz="914400" rtl="0" eaLnBrk="1" latinLnBrk="0" hangingPunct="1">
        <a:spcBef>
          <a:spcPct val="20000"/>
        </a:spcBef>
        <a:buClr>
          <a:schemeClr val="accent1"/>
        </a:buClr>
        <a:buSzPct val="90000"/>
        <a:buFont typeface="Arial" pitchFamily="34" charset="0"/>
        <a:buChar char="•"/>
        <a:defRPr sz="1800" kern="1200">
          <a:solidFill>
            <a:schemeClr val="tx1"/>
          </a:solidFill>
          <a:latin typeface="+mn-lt"/>
          <a:ea typeface="+mn-ea"/>
          <a:cs typeface="+mn-cs"/>
        </a:defRPr>
      </a:lvl3pPr>
      <a:lvl4pPr marL="1005840" indent="-182880" algn="l" defTabSz="914400" rtl="0" eaLnBrk="1" latinLnBrk="0" hangingPunct="1">
        <a:spcBef>
          <a:spcPct val="20000"/>
        </a:spcBef>
        <a:buClr>
          <a:schemeClr val="accent1"/>
        </a:buClr>
        <a:buFont typeface="Arial" pitchFamily="34" charset="0"/>
        <a:buChar char="•"/>
        <a:defRPr sz="1600" kern="1200">
          <a:solidFill>
            <a:schemeClr val="tx1"/>
          </a:solidFill>
          <a:latin typeface="+mn-lt"/>
          <a:ea typeface="+mn-ea"/>
          <a:cs typeface="+mn-cs"/>
        </a:defRPr>
      </a:lvl4pPr>
      <a:lvl5pPr marL="1188720" indent="-137160" algn="l" defTabSz="914400" rtl="0" eaLnBrk="1" latinLnBrk="0" hangingPunct="1">
        <a:spcBef>
          <a:spcPct val="20000"/>
        </a:spcBef>
        <a:buClr>
          <a:schemeClr val="accent1"/>
        </a:buClr>
        <a:buSzPct val="100000"/>
        <a:buFont typeface="Arial" pitchFamily="34" charset="0"/>
        <a:buChar char="•"/>
        <a:defRPr sz="1400" kern="1200" baseline="0">
          <a:solidFill>
            <a:schemeClr val="tx1"/>
          </a:solidFill>
          <a:latin typeface="+mn-lt"/>
          <a:ea typeface="+mn-ea"/>
          <a:cs typeface="+mn-cs"/>
        </a:defRPr>
      </a:lvl5pPr>
      <a:lvl6pPr marL="137160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6pPr>
      <a:lvl7pPr marL="155448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7pPr>
      <a:lvl8pPr marL="173736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8pPr>
      <a:lvl9pPr marL="192024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microsoft.com/office/2007/relationships/diagramDrawing" Target="../diagrams/drawing3.xml"/><Relationship Id="rId13" Type="http://schemas.openxmlformats.org/officeDocument/2006/relationships/image" Target="../media/image16.png"/><Relationship Id="rId3" Type="http://schemas.openxmlformats.org/officeDocument/2006/relationships/notesSlide" Target="../notesSlides/notesSlide10.xml"/><Relationship Id="rId7" Type="http://schemas.openxmlformats.org/officeDocument/2006/relationships/diagramColors" Target="../diagrams/colors3.xml"/><Relationship Id="rId12" Type="http://schemas.microsoft.com/office/2007/relationships/hdphoto" Target="../media/hdphoto2.wdp"/><Relationship Id="rId2" Type="http://schemas.openxmlformats.org/officeDocument/2006/relationships/slideLayout" Target="../slideLayouts/slideLayout2.xml"/><Relationship Id="rId1" Type="http://schemas.openxmlformats.org/officeDocument/2006/relationships/tags" Target="../tags/tag9.xml"/><Relationship Id="rId6" Type="http://schemas.openxmlformats.org/officeDocument/2006/relationships/diagramQuickStyle" Target="../diagrams/quickStyle3.xml"/><Relationship Id="rId11" Type="http://schemas.openxmlformats.org/officeDocument/2006/relationships/image" Target="../media/image15.png"/><Relationship Id="rId5" Type="http://schemas.openxmlformats.org/officeDocument/2006/relationships/diagramLayout" Target="../diagrams/layout3.xml"/><Relationship Id="rId10" Type="http://schemas.openxmlformats.org/officeDocument/2006/relationships/image" Target="../media/image10.jpeg"/><Relationship Id="rId4" Type="http://schemas.openxmlformats.org/officeDocument/2006/relationships/diagramData" Target="../diagrams/data3.xml"/><Relationship Id="rId9" Type="http://schemas.openxmlformats.org/officeDocument/2006/relationships/image" Target="../media/image9.jpg"/><Relationship Id="rId14" Type="http://schemas.microsoft.com/office/2007/relationships/hdphoto" Target="../media/hdphoto3.wdp"/></Relationships>
</file>

<file path=ppt/slides/_rels/slide11.xml.rels><?xml version="1.0" encoding="UTF-8" standalone="yes"?>
<Relationships xmlns="http://schemas.openxmlformats.org/package/2006/relationships"><Relationship Id="rId8" Type="http://schemas.microsoft.com/office/2007/relationships/diagramDrawing" Target="../diagrams/drawing4.xml"/><Relationship Id="rId13" Type="http://schemas.openxmlformats.org/officeDocument/2006/relationships/image" Target="../media/image16.png"/><Relationship Id="rId3" Type="http://schemas.openxmlformats.org/officeDocument/2006/relationships/notesSlide" Target="../notesSlides/notesSlide11.xml"/><Relationship Id="rId7" Type="http://schemas.openxmlformats.org/officeDocument/2006/relationships/diagramColors" Target="../diagrams/colors4.xml"/><Relationship Id="rId12" Type="http://schemas.microsoft.com/office/2007/relationships/hdphoto" Target="../media/hdphoto2.wdp"/><Relationship Id="rId2" Type="http://schemas.openxmlformats.org/officeDocument/2006/relationships/slideLayout" Target="../slideLayouts/slideLayout2.xml"/><Relationship Id="rId1" Type="http://schemas.openxmlformats.org/officeDocument/2006/relationships/tags" Target="../tags/tag10.xml"/><Relationship Id="rId6" Type="http://schemas.openxmlformats.org/officeDocument/2006/relationships/diagramQuickStyle" Target="../diagrams/quickStyle4.xml"/><Relationship Id="rId11" Type="http://schemas.openxmlformats.org/officeDocument/2006/relationships/image" Target="../media/image15.png"/><Relationship Id="rId5" Type="http://schemas.openxmlformats.org/officeDocument/2006/relationships/diagramLayout" Target="../diagrams/layout4.xml"/><Relationship Id="rId10" Type="http://schemas.openxmlformats.org/officeDocument/2006/relationships/image" Target="../media/image10.jpeg"/><Relationship Id="rId4" Type="http://schemas.openxmlformats.org/officeDocument/2006/relationships/diagramData" Target="../diagrams/data4.xml"/><Relationship Id="rId9" Type="http://schemas.openxmlformats.org/officeDocument/2006/relationships/image" Target="../media/image9.jpg"/><Relationship Id="rId14" Type="http://schemas.microsoft.com/office/2007/relationships/hdphoto" Target="../media/hdphoto3.wdp"/></Relationships>
</file>

<file path=ppt/slides/_rels/slide12.xml.rels><?xml version="1.0" encoding="UTF-8" standalone="yes"?>
<Relationships xmlns="http://schemas.openxmlformats.org/package/2006/relationships"><Relationship Id="rId8" Type="http://schemas.microsoft.com/office/2007/relationships/diagramDrawing" Target="../diagrams/drawing5.xml"/><Relationship Id="rId13" Type="http://schemas.openxmlformats.org/officeDocument/2006/relationships/image" Target="../media/image17.png"/><Relationship Id="rId3" Type="http://schemas.openxmlformats.org/officeDocument/2006/relationships/notesSlide" Target="../notesSlides/notesSlide12.xml"/><Relationship Id="rId7" Type="http://schemas.openxmlformats.org/officeDocument/2006/relationships/diagramColors" Target="../diagrams/colors5.xml"/><Relationship Id="rId12" Type="http://schemas.microsoft.com/office/2007/relationships/hdphoto" Target="../media/hdphoto2.wdp"/><Relationship Id="rId17" Type="http://schemas.openxmlformats.org/officeDocument/2006/relationships/image" Target="../media/image4.jpg"/><Relationship Id="rId2" Type="http://schemas.openxmlformats.org/officeDocument/2006/relationships/slideLayout" Target="../slideLayouts/slideLayout2.xml"/><Relationship Id="rId16" Type="http://schemas.microsoft.com/office/2007/relationships/hdphoto" Target="../media/hdphoto5.wdp"/><Relationship Id="rId1" Type="http://schemas.openxmlformats.org/officeDocument/2006/relationships/tags" Target="../tags/tag11.xml"/><Relationship Id="rId6" Type="http://schemas.openxmlformats.org/officeDocument/2006/relationships/diagramQuickStyle" Target="../diagrams/quickStyle5.xml"/><Relationship Id="rId11" Type="http://schemas.openxmlformats.org/officeDocument/2006/relationships/image" Target="../media/image15.png"/><Relationship Id="rId5" Type="http://schemas.openxmlformats.org/officeDocument/2006/relationships/diagramLayout" Target="../diagrams/layout5.xml"/><Relationship Id="rId15" Type="http://schemas.openxmlformats.org/officeDocument/2006/relationships/image" Target="../media/image18.png"/><Relationship Id="rId10" Type="http://schemas.openxmlformats.org/officeDocument/2006/relationships/image" Target="../media/image10.jpeg"/><Relationship Id="rId4" Type="http://schemas.openxmlformats.org/officeDocument/2006/relationships/diagramData" Target="../diagrams/data5.xml"/><Relationship Id="rId9" Type="http://schemas.openxmlformats.org/officeDocument/2006/relationships/image" Target="../media/image9.jpg"/><Relationship Id="rId14" Type="http://schemas.microsoft.com/office/2007/relationships/hdphoto" Target="../media/hdphoto4.wdp"/></Relationships>
</file>

<file path=ppt/slides/_rels/slide13.xml.rels><?xml version="1.0" encoding="UTF-8" standalone="yes"?>
<Relationships xmlns="http://schemas.openxmlformats.org/package/2006/relationships"><Relationship Id="rId8" Type="http://schemas.microsoft.com/office/2007/relationships/diagramDrawing" Target="../diagrams/drawing6.xml"/><Relationship Id="rId13" Type="http://schemas.openxmlformats.org/officeDocument/2006/relationships/image" Target="../media/image18.png"/><Relationship Id="rId3" Type="http://schemas.openxmlformats.org/officeDocument/2006/relationships/notesSlide" Target="../notesSlides/notesSlide13.xml"/><Relationship Id="rId7" Type="http://schemas.openxmlformats.org/officeDocument/2006/relationships/diagramColors" Target="../diagrams/colors6.xml"/><Relationship Id="rId12" Type="http://schemas.microsoft.com/office/2007/relationships/hdphoto" Target="../media/hdphoto2.wdp"/><Relationship Id="rId2" Type="http://schemas.openxmlformats.org/officeDocument/2006/relationships/slideLayout" Target="../slideLayouts/slideLayout2.xml"/><Relationship Id="rId16" Type="http://schemas.microsoft.com/office/2007/relationships/hdphoto" Target="../media/hdphoto3.wdp"/><Relationship Id="rId1" Type="http://schemas.openxmlformats.org/officeDocument/2006/relationships/tags" Target="../tags/tag12.xml"/><Relationship Id="rId6" Type="http://schemas.openxmlformats.org/officeDocument/2006/relationships/diagramQuickStyle" Target="../diagrams/quickStyle6.xml"/><Relationship Id="rId11" Type="http://schemas.openxmlformats.org/officeDocument/2006/relationships/image" Target="../media/image15.png"/><Relationship Id="rId5" Type="http://schemas.openxmlformats.org/officeDocument/2006/relationships/diagramLayout" Target="../diagrams/layout6.xml"/><Relationship Id="rId15" Type="http://schemas.openxmlformats.org/officeDocument/2006/relationships/image" Target="../media/image16.png"/><Relationship Id="rId10" Type="http://schemas.openxmlformats.org/officeDocument/2006/relationships/image" Target="../media/image10.jpeg"/><Relationship Id="rId4" Type="http://schemas.openxmlformats.org/officeDocument/2006/relationships/diagramData" Target="../diagrams/data6.xml"/><Relationship Id="rId9" Type="http://schemas.openxmlformats.org/officeDocument/2006/relationships/image" Target="../media/image9.jpg"/><Relationship Id="rId14" Type="http://schemas.microsoft.com/office/2007/relationships/hdphoto" Target="../media/hdphoto5.wdp"/></Relationships>
</file>

<file path=ppt/slides/_rels/slide14.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image" Target="../media/image19.jpeg"/><Relationship Id="rId7" Type="http://schemas.openxmlformats.org/officeDocument/2006/relationships/image" Target="../media/image22.png"/><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image" Target="../media/image21.png"/><Relationship Id="rId5" Type="http://schemas.openxmlformats.org/officeDocument/2006/relationships/image" Target="../media/image20.png"/><Relationship Id="rId10" Type="http://schemas.openxmlformats.org/officeDocument/2006/relationships/image" Target="../media/image25.png"/><Relationship Id="rId4" Type="http://schemas.openxmlformats.org/officeDocument/2006/relationships/image" Target="cid:AAE7A25F-766A-4A79-A993-E1240A9938C0" TargetMode="External"/><Relationship Id="rId9" Type="http://schemas.openxmlformats.org/officeDocument/2006/relationships/image" Target="../media/image24.png"/></Relationships>
</file>

<file path=ppt/slides/_rels/slide15.xml.rels><?xml version="1.0" encoding="UTF-8" standalone="yes"?>
<Relationships xmlns="http://schemas.openxmlformats.org/package/2006/relationships"><Relationship Id="rId8" Type="http://schemas.microsoft.com/office/2007/relationships/diagramDrawing" Target="../diagrams/drawing7.xml"/><Relationship Id="rId13" Type="http://schemas.openxmlformats.org/officeDocument/2006/relationships/image" Target="../media/image18.png"/><Relationship Id="rId3" Type="http://schemas.openxmlformats.org/officeDocument/2006/relationships/notesSlide" Target="../notesSlides/notesSlide15.xml"/><Relationship Id="rId7" Type="http://schemas.openxmlformats.org/officeDocument/2006/relationships/diagramColors" Target="../diagrams/colors7.xml"/><Relationship Id="rId12" Type="http://schemas.microsoft.com/office/2007/relationships/hdphoto" Target="../media/hdphoto2.wdp"/><Relationship Id="rId2" Type="http://schemas.openxmlformats.org/officeDocument/2006/relationships/slideLayout" Target="../slideLayouts/slideLayout2.xml"/><Relationship Id="rId16" Type="http://schemas.microsoft.com/office/2007/relationships/hdphoto" Target="../media/hdphoto3.wdp"/><Relationship Id="rId1" Type="http://schemas.openxmlformats.org/officeDocument/2006/relationships/tags" Target="../tags/tag13.xml"/><Relationship Id="rId6" Type="http://schemas.openxmlformats.org/officeDocument/2006/relationships/diagramQuickStyle" Target="../diagrams/quickStyle7.xml"/><Relationship Id="rId11" Type="http://schemas.openxmlformats.org/officeDocument/2006/relationships/image" Target="../media/image15.png"/><Relationship Id="rId5" Type="http://schemas.openxmlformats.org/officeDocument/2006/relationships/diagramLayout" Target="../diagrams/layout7.xml"/><Relationship Id="rId15" Type="http://schemas.openxmlformats.org/officeDocument/2006/relationships/image" Target="../media/image16.png"/><Relationship Id="rId10" Type="http://schemas.openxmlformats.org/officeDocument/2006/relationships/image" Target="../media/image10.jpeg"/><Relationship Id="rId4" Type="http://schemas.openxmlformats.org/officeDocument/2006/relationships/diagramData" Target="../diagrams/data7.xml"/><Relationship Id="rId9" Type="http://schemas.openxmlformats.org/officeDocument/2006/relationships/image" Target="../media/image9.jpg"/><Relationship Id="rId14" Type="http://schemas.microsoft.com/office/2007/relationships/hdphoto" Target="../media/hdphoto5.wdp"/></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2.xml"/><Relationship Id="rId1" Type="http://schemas.openxmlformats.org/officeDocument/2006/relationships/tags" Target="../tags/tag14.xml"/></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2.xml"/><Relationship Id="rId1" Type="http://schemas.openxmlformats.org/officeDocument/2006/relationships/tags" Target="../tags/tag15.xml"/></Relationships>
</file>

<file path=ppt/slides/_rels/slide18.xml.rels><?xml version="1.0" encoding="UTF-8" standalone="yes"?>
<Relationships xmlns="http://schemas.openxmlformats.org/package/2006/relationships"><Relationship Id="rId8" Type="http://schemas.microsoft.com/office/2007/relationships/diagramDrawing" Target="../diagrams/drawing8.xml"/><Relationship Id="rId13" Type="http://schemas.openxmlformats.org/officeDocument/2006/relationships/image" Target="../media/image16.png"/><Relationship Id="rId3" Type="http://schemas.openxmlformats.org/officeDocument/2006/relationships/notesSlide" Target="../notesSlides/notesSlide18.xml"/><Relationship Id="rId7" Type="http://schemas.openxmlformats.org/officeDocument/2006/relationships/diagramColors" Target="../diagrams/colors8.xml"/><Relationship Id="rId12" Type="http://schemas.microsoft.com/office/2007/relationships/hdphoto" Target="../media/hdphoto2.wdp"/><Relationship Id="rId2" Type="http://schemas.openxmlformats.org/officeDocument/2006/relationships/slideLayout" Target="../slideLayouts/slideLayout2.xml"/><Relationship Id="rId1" Type="http://schemas.openxmlformats.org/officeDocument/2006/relationships/tags" Target="../tags/tag16.xml"/><Relationship Id="rId6" Type="http://schemas.openxmlformats.org/officeDocument/2006/relationships/diagramQuickStyle" Target="../diagrams/quickStyle8.xml"/><Relationship Id="rId11" Type="http://schemas.openxmlformats.org/officeDocument/2006/relationships/image" Target="../media/image15.png"/><Relationship Id="rId5" Type="http://schemas.openxmlformats.org/officeDocument/2006/relationships/diagramLayout" Target="../diagrams/layout8.xml"/><Relationship Id="rId10" Type="http://schemas.openxmlformats.org/officeDocument/2006/relationships/image" Target="../media/image10.jpeg"/><Relationship Id="rId4" Type="http://schemas.openxmlformats.org/officeDocument/2006/relationships/diagramData" Target="../diagrams/data8.xml"/><Relationship Id="rId9" Type="http://schemas.openxmlformats.org/officeDocument/2006/relationships/image" Target="../media/image9.jpg"/><Relationship Id="rId14" Type="http://schemas.microsoft.com/office/2007/relationships/hdphoto" Target="../media/hdphoto3.wdp"/></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2.xml"/><Relationship Id="rId1" Type="http://schemas.openxmlformats.org/officeDocument/2006/relationships/tags" Target="../tags/tag17.xml"/><Relationship Id="rId4" Type="http://schemas.openxmlformats.org/officeDocument/2006/relationships/image" Target="../media/image26.jpg"/></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tags" Target="../tags/tag1.xml"/><Relationship Id="rId5" Type="http://schemas.openxmlformats.org/officeDocument/2006/relationships/image" Target="../media/image4.jpg"/><Relationship Id="rId4" Type="http://schemas.openxmlformats.org/officeDocument/2006/relationships/image" Target="../media/image3.jpg"/></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20.xml"/><Relationship Id="rId2" Type="http://schemas.openxmlformats.org/officeDocument/2006/relationships/slideLayout" Target="../slideLayouts/slideLayout2.xml"/><Relationship Id="rId1" Type="http://schemas.openxmlformats.org/officeDocument/2006/relationships/tags" Target="../tags/tag18.xml"/><Relationship Id="rId5" Type="http://schemas.openxmlformats.org/officeDocument/2006/relationships/image" Target="cid:AAE7A25F-766A-4A79-A993-E1240A9938C0" TargetMode="External"/><Relationship Id="rId4" Type="http://schemas.openxmlformats.org/officeDocument/2006/relationships/image" Target="../media/image19.jpeg"/></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21.xml"/><Relationship Id="rId2" Type="http://schemas.openxmlformats.org/officeDocument/2006/relationships/slideLayout" Target="../slideLayouts/slideLayout2.xml"/><Relationship Id="rId1" Type="http://schemas.openxmlformats.org/officeDocument/2006/relationships/tags" Target="../tags/tag19.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8" Type="http://schemas.openxmlformats.org/officeDocument/2006/relationships/image" Target="../media/image31.jpeg"/><Relationship Id="rId3" Type="http://schemas.openxmlformats.org/officeDocument/2006/relationships/image" Target="../media/image27.jpeg"/><Relationship Id="rId7" Type="http://schemas.openxmlformats.org/officeDocument/2006/relationships/image" Target="../media/image30.jpeg"/><Relationship Id="rId12" Type="http://schemas.microsoft.com/office/2007/relationships/hdphoto" Target="../media/hdphoto7.wdp"/><Relationship Id="rId2" Type="http://schemas.openxmlformats.org/officeDocument/2006/relationships/notesSlide" Target="../notesSlides/notesSlide23.xml"/><Relationship Id="rId1" Type="http://schemas.openxmlformats.org/officeDocument/2006/relationships/slideLayout" Target="../slideLayouts/slideLayout7.xml"/><Relationship Id="rId6" Type="http://schemas.openxmlformats.org/officeDocument/2006/relationships/image" Target="../media/image29.png"/><Relationship Id="rId11" Type="http://schemas.openxmlformats.org/officeDocument/2006/relationships/image" Target="../media/image34.png"/><Relationship Id="rId5" Type="http://schemas.microsoft.com/office/2007/relationships/hdphoto" Target="../media/hdphoto6.wdp"/><Relationship Id="rId10" Type="http://schemas.openxmlformats.org/officeDocument/2006/relationships/image" Target="../media/image33.jpeg"/><Relationship Id="rId4" Type="http://schemas.openxmlformats.org/officeDocument/2006/relationships/image" Target="../media/image28.png"/><Relationship Id="rId9" Type="http://schemas.openxmlformats.org/officeDocument/2006/relationships/image" Target="../media/image32.jpeg"/></Relationships>
</file>

<file path=ppt/slides/_rels/slide27.xml.rels><?xml version="1.0" encoding="UTF-8" standalone="yes"?>
<Relationships xmlns="http://schemas.openxmlformats.org/package/2006/relationships"><Relationship Id="rId3" Type="http://schemas.openxmlformats.org/officeDocument/2006/relationships/notesSlide" Target="../notesSlides/notesSlide24.xml"/><Relationship Id="rId2" Type="http://schemas.openxmlformats.org/officeDocument/2006/relationships/slideLayout" Target="../slideLayouts/slideLayout2.xml"/><Relationship Id="rId1" Type="http://schemas.openxmlformats.org/officeDocument/2006/relationships/tags" Target="../tags/tag20.xml"/></Relationships>
</file>

<file path=ppt/slides/_rels/slide28.xml.rels><?xml version="1.0" encoding="UTF-8" standalone="yes"?>
<Relationships xmlns="http://schemas.openxmlformats.org/package/2006/relationships"><Relationship Id="rId3" Type="http://schemas.openxmlformats.org/officeDocument/2006/relationships/image" Target="../media/image35.emf"/><Relationship Id="rId2" Type="http://schemas.openxmlformats.org/officeDocument/2006/relationships/notesSlide" Target="../notesSlides/notesSlide25.xml"/><Relationship Id="rId1" Type="http://schemas.openxmlformats.org/officeDocument/2006/relationships/slideLayout" Target="../slideLayouts/slideLayout2.xml"/><Relationship Id="rId4" Type="http://schemas.openxmlformats.org/officeDocument/2006/relationships/image" Target="../media/image36.png"/></Relationships>
</file>

<file path=ppt/slides/_rels/slide29.xml.rels><?xml version="1.0" encoding="UTF-8" standalone="yes"?>
<Relationships xmlns="http://schemas.openxmlformats.org/package/2006/relationships"><Relationship Id="rId3" Type="http://schemas.openxmlformats.org/officeDocument/2006/relationships/notesSlide" Target="../notesSlides/notesSlide26.xml"/><Relationship Id="rId2" Type="http://schemas.openxmlformats.org/officeDocument/2006/relationships/slideLayout" Target="../slideLayouts/slideLayout2.xml"/><Relationship Id="rId1" Type="http://schemas.openxmlformats.org/officeDocument/2006/relationships/tags" Target="../tags/tag21.xml"/><Relationship Id="rId4" Type="http://schemas.openxmlformats.org/officeDocument/2006/relationships/image" Target="../media/image37.emf"/></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2.xml"/><Relationship Id="rId1" Type="http://schemas.openxmlformats.org/officeDocument/2006/relationships/tags" Target="../tags/tag2.xml"/><Relationship Id="rId5" Type="http://schemas.openxmlformats.org/officeDocument/2006/relationships/image" Target="../media/image4.jpg"/><Relationship Id="rId4" Type="http://schemas.openxmlformats.org/officeDocument/2006/relationships/image" Target="../media/image5.jpg"/></Relationships>
</file>

<file path=ppt/slides/_rels/slide30.xml.rels><?xml version="1.0" encoding="UTF-8" standalone="yes"?>
<Relationships xmlns="http://schemas.openxmlformats.org/package/2006/relationships"><Relationship Id="rId3" Type="http://schemas.openxmlformats.org/officeDocument/2006/relationships/notesSlide" Target="../notesSlides/notesSlide27.xml"/><Relationship Id="rId2" Type="http://schemas.openxmlformats.org/officeDocument/2006/relationships/slideLayout" Target="../slideLayouts/slideLayout2.xml"/><Relationship Id="rId1" Type="http://schemas.openxmlformats.org/officeDocument/2006/relationships/tags" Target="../tags/tag22.xml"/><Relationship Id="rId4" Type="http://schemas.openxmlformats.org/officeDocument/2006/relationships/image" Target="../media/image38.emf"/></Relationships>
</file>

<file path=ppt/slides/_rels/slide31.xml.rels><?xml version="1.0" encoding="UTF-8" standalone="yes"?>
<Relationships xmlns="http://schemas.openxmlformats.org/package/2006/relationships"><Relationship Id="rId3" Type="http://schemas.openxmlformats.org/officeDocument/2006/relationships/notesSlide" Target="../notesSlides/notesSlide28.xml"/><Relationship Id="rId2" Type="http://schemas.openxmlformats.org/officeDocument/2006/relationships/slideLayout" Target="../slideLayouts/slideLayout2.xml"/><Relationship Id="rId1" Type="http://schemas.openxmlformats.org/officeDocument/2006/relationships/tags" Target="../tags/tag23.xml"/><Relationship Id="rId4" Type="http://schemas.openxmlformats.org/officeDocument/2006/relationships/image" Target="../media/image6.jpeg"/></Relationships>
</file>

<file path=ppt/slides/_rels/slide32.xml.rels><?xml version="1.0" encoding="UTF-8" standalone="yes"?>
<Relationships xmlns="http://schemas.openxmlformats.org/package/2006/relationships"><Relationship Id="rId3" Type="http://schemas.openxmlformats.org/officeDocument/2006/relationships/notesSlide" Target="../notesSlides/notesSlide29.xml"/><Relationship Id="rId2" Type="http://schemas.openxmlformats.org/officeDocument/2006/relationships/slideLayout" Target="../slideLayouts/slideLayout2.xml"/><Relationship Id="rId1" Type="http://schemas.openxmlformats.org/officeDocument/2006/relationships/tags" Target="../tags/tag24.xml"/><Relationship Id="rId4" Type="http://schemas.openxmlformats.org/officeDocument/2006/relationships/image" Target="../media/image6.jpeg"/></Relationships>
</file>

<file path=ppt/slides/_rels/slide33.xml.rels><?xml version="1.0" encoding="UTF-8" standalone="yes"?>
<Relationships xmlns="http://schemas.openxmlformats.org/package/2006/relationships"><Relationship Id="rId8" Type="http://schemas.openxmlformats.org/officeDocument/2006/relationships/image" Target="../media/image44.jpeg"/><Relationship Id="rId3" Type="http://schemas.openxmlformats.org/officeDocument/2006/relationships/image" Target="../media/image39.emf"/><Relationship Id="rId7" Type="http://schemas.openxmlformats.org/officeDocument/2006/relationships/image" Target="../media/image43.jpeg"/><Relationship Id="rId2" Type="http://schemas.openxmlformats.org/officeDocument/2006/relationships/notesSlide" Target="../notesSlides/notesSlide30.xml"/><Relationship Id="rId1" Type="http://schemas.openxmlformats.org/officeDocument/2006/relationships/slideLayout" Target="../slideLayouts/slideLayout2.xml"/><Relationship Id="rId6" Type="http://schemas.openxmlformats.org/officeDocument/2006/relationships/image" Target="../media/image42.jpeg"/><Relationship Id="rId5" Type="http://schemas.openxmlformats.org/officeDocument/2006/relationships/image" Target="../media/image41.jpeg"/><Relationship Id="rId4" Type="http://schemas.openxmlformats.org/officeDocument/2006/relationships/image" Target="../media/image40.jpeg"/><Relationship Id="rId9" Type="http://schemas.openxmlformats.org/officeDocument/2006/relationships/image" Target="../media/image45.jpeg"/></Relationships>
</file>

<file path=ppt/slides/_rels/slide34.xml.rels><?xml version="1.0" encoding="UTF-8" standalone="yes"?>
<Relationships xmlns="http://schemas.openxmlformats.org/package/2006/relationships"><Relationship Id="rId8" Type="http://schemas.openxmlformats.org/officeDocument/2006/relationships/image" Target="../media/image48.png"/><Relationship Id="rId13" Type="http://schemas.microsoft.com/office/2007/relationships/hdphoto" Target="../media/hdphoto12.wdp"/><Relationship Id="rId3" Type="http://schemas.openxmlformats.org/officeDocument/2006/relationships/image" Target="../media/image39.emf"/><Relationship Id="rId7" Type="http://schemas.microsoft.com/office/2007/relationships/hdphoto" Target="../media/hdphoto9.wdp"/><Relationship Id="rId12" Type="http://schemas.openxmlformats.org/officeDocument/2006/relationships/image" Target="../media/image50.png"/><Relationship Id="rId2" Type="http://schemas.openxmlformats.org/officeDocument/2006/relationships/notesSlide" Target="../notesSlides/notesSlide31.xml"/><Relationship Id="rId1" Type="http://schemas.openxmlformats.org/officeDocument/2006/relationships/slideLayout" Target="../slideLayouts/slideLayout2.xml"/><Relationship Id="rId6" Type="http://schemas.openxmlformats.org/officeDocument/2006/relationships/image" Target="../media/image47.png"/><Relationship Id="rId11" Type="http://schemas.microsoft.com/office/2007/relationships/hdphoto" Target="../media/hdphoto11.wdp"/><Relationship Id="rId5" Type="http://schemas.microsoft.com/office/2007/relationships/hdphoto" Target="../media/hdphoto8.wdp"/><Relationship Id="rId15" Type="http://schemas.microsoft.com/office/2007/relationships/hdphoto" Target="../media/hdphoto13.wdp"/><Relationship Id="rId10" Type="http://schemas.openxmlformats.org/officeDocument/2006/relationships/image" Target="../media/image49.png"/><Relationship Id="rId4" Type="http://schemas.openxmlformats.org/officeDocument/2006/relationships/image" Target="../media/image46.png"/><Relationship Id="rId9" Type="http://schemas.microsoft.com/office/2007/relationships/hdphoto" Target="../media/hdphoto10.wdp"/><Relationship Id="rId14" Type="http://schemas.openxmlformats.org/officeDocument/2006/relationships/image" Target="../media/image51.png"/></Relationships>
</file>

<file path=ppt/slides/_rels/slide35.xml.rels><?xml version="1.0" encoding="UTF-8" standalone="yes"?>
<Relationships xmlns="http://schemas.openxmlformats.org/package/2006/relationships"><Relationship Id="rId2" Type="http://schemas.openxmlformats.org/officeDocument/2006/relationships/image" Target="../media/image39.emf"/><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52.emf"/><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52.emf"/><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8" Type="http://schemas.openxmlformats.org/officeDocument/2006/relationships/image" Target="../media/image53.emf"/><Relationship Id="rId3" Type="http://schemas.openxmlformats.org/officeDocument/2006/relationships/image" Target="../media/image41.jpeg"/><Relationship Id="rId7" Type="http://schemas.openxmlformats.org/officeDocument/2006/relationships/image" Target="../media/image45.jpeg"/><Relationship Id="rId2" Type="http://schemas.openxmlformats.org/officeDocument/2006/relationships/image" Target="../media/image40.jpeg"/><Relationship Id="rId1" Type="http://schemas.openxmlformats.org/officeDocument/2006/relationships/slideLayout" Target="../slideLayouts/slideLayout2.xml"/><Relationship Id="rId6" Type="http://schemas.openxmlformats.org/officeDocument/2006/relationships/image" Target="../media/image44.jpeg"/><Relationship Id="rId5" Type="http://schemas.openxmlformats.org/officeDocument/2006/relationships/image" Target="../media/image43.jpeg"/><Relationship Id="rId4" Type="http://schemas.openxmlformats.org/officeDocument/2006/relationships/image" Target="../media/image42.jpeg"/></Relationships>
</file>

<file path=ppt/slides/_rels/slide39.xml.rels><?xml version="1.0" encoding="UTF-8" standalone="yes"?>
<Relationships xmlns="http://schemas.openxmlformats.org/package/2006/relationships"><Relationship Id="rId3" Type="http://schemas.openxmlformats.org/officeDocument/2006/relationships/notesSlide" Target="../notesSlides/notesSlide32.xml"/><Relationship Id="rId2" Type="http://schemas.openxmlformats.org/officeDocument/2006/relationships/slideLayout" Target="../slideLayouts/slideLayout2.xml"/><Relationship Id="rId1" Type="http://schemas.openxmlformats.org/officeDocument/2006/relationships/tags" Target="../tags/tag25.xml"/><Relationship Id="rId4" Type="http://schemas.openxmlformats.org/officeDocument/2006/relationships/image" Target="../media/image54.png"/></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xml"/><Relationship Id="rId1" Type="http://schemas.openxmlformats.org/officeDocument/2006/relationships/tags" Target="../tags/tag3.xml"/><Relationship Id="rId5" Type="http://schemas.openxmlformats.org/officeDocument/2006/relationships/image" Target="../media/image7.png"/><Relationship Id="rId4" Type="http://schemas.openxmlformats.org/officeDocument/2006/relationships/image" Target="../media/image6.jpeg"/></Relationships>
</file>

<file path=ppt/slides/_rels/slide40.xml.rels><?xml version="1.0" encoding="UTF-8" standalone="yes"?>
<Relationships xmlns="http://schemas.openxmlformats.org/package/2006/relationships"><Relationship Id="rId3" Type="http://schemas.openxmlformats.org/officeDocument/2006/relationships/notesSlide" Target="../notesSlides/notesSlide33.xml"/><Relationship Id="rId2" Type="http://schemas.openxmlformats.org/officeDocument/2006/relationships/slideLayout" Target="../slideLayouts/slideLayout2.xml"/><Relationship Id="rId1" Type="http://schemas.openxmlformats.org/officeDocument/2006/relationships/tags" Target="../tags/tag26.xml"/></Relationships>
</file>

<file path=ppt/slides/_rels/slide41.xml.rels><?xml version="1.0" encoding="UTF-8" standalone="yes"?>
<Relationships xmlns="http://schemas.openxmlformats.org/package/2006/relationships"><Relationship Id="rId3" Type="http://schemas.openxmlformats.org/officeDocument/2006/relationships/notesSlide" Target="../notesSlides/notesSlide34.xml"/><Relationship Id="rId2" Type="http://schemas.openxmlformats.org/officeDocument/2006/relationships/slideLayout" Target="../slideLayouts/slideLayout2.xml"/><Relationship Id="rId1" Type="http://schemas.openxmlformats.org/officeDocument/2006/relationships/tags" Target="../tags/tag27.xml"/><Relationship Id="rId6" Type="http://schemas.openxmlformats.org/officeDocument/2006/relationships/image" Target="../media/image7.png"/><Relationship Id="rId5" Type="http://schemas.openxmlformats.org/officeDocument/2006/relationships/image" Target="../media/image38.emf"/><Relationship Id="rId4" Type="http://schemas.openxmlformats.org/officeDocument/2006/relationships/image" Target="../media/image6.jpeg"/></Relationships>
</file>

<file path=ppt/slides/_rels/slide42.xml.rels><?xml version="1.0" encoding="UTF-8" standalone="yes"?>
<Relationships xmlns="http://schemas.openxmlformats.org/package/2006/relationships"><Relationship Id="rId3" Type="http://schemas.openxmlformats.org/officeDocument/2006/relationships/notesSlide" Target="../notesSlides/notesSlide35.xml"/><Relationship Id="rId2" Type="http://schemas.openxmlformats.org/officeDocument/2006/relationships/slideLayout" Target="../slideLayouts/slideLayout2.xml"/><Relationship Id="rId1" Type="http://schemas.openxmlformats.org/officeDocument/2006/relationships/tags" Target="../tags/tag28.xml"/><Relationship Id="rId5" Type="http://schemas.openxmlformats.org/officeDocument/2006/relationships/image" Target="../media/image7.png"/><Relationship Id="rId4" Type="http://schemas.openxmlformats.org/officeDocument/2006/relationships/image" Target="../media/image6.jpeg"/></Relationships>
</file>

<file path=ppt/slides/_rels/slide43.xml.rels><?xml version="1.0" encoding="UTF-8" standalone="yes"?>
<Relationships xmlns="http://schemas.openxmlformats.org/package/2006/relationships"><Relationship Id="rId3" Type="http://schemas.openxmlformats.org/officeDocument/2006/relationships/notesSlide" Target="../notesSlides/notesSlide36.xml"/><Relationship Id="rId2" Type="http://schemas.openxmlformats.org/officeDocument/2006/relationships/slideLayout" Target="../slideLayouts/slideLayout2.xml"/><Relationship Id="rId1" Type="http://schemas.openxmlformats.org/officeDocument/2006/relationships/tags" Target="../tags/tag29.xml"/><Relationship Id="rId5" Type="http://schemas.openxmlformats.org/officeDocument/2006/relationships/image" Target="../media/image7.png"/><Relationship Id="rId4" Type="http://schemas.openxmlformats.org/officeDocument/2006/relationships/image" Target="../media/image6.jpe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55.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55.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image" Target="../media/image55.png"/><Relationship Id="rId1" Type="http://schemas.openxmlformats.org/officeDocument/2006/relationships/slideLayout" Target="../slideLayouts/slideLayout2.xml"/><Relationship Id="rId4" Type="http://schemas.openxmlformats.org/officeDocument/2006/relationships/image" Target="../media/image58.jpeg"/></Relationships>
</file>

<file path=ppt/slides/_rels/slide48.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image" Target="../media/image55.png"/><Relationship Id="rId1" Type="http://schemas.openxmlformats.org/officeDocument/2006/relationships/slideLayout" Target="../slideLayouts/slideLayout2.xml"/><Relationship Id="rId4" Type="http://schemas.openxmlformats.org/officeDocument/2006/relationships/image" Target="../media/image58.jpeg"/></Relationships>
</file>

<file path=ppt/slides/_rels/slide4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59.png"/><Relationship Id="rId4" Type="http://schemas.openxmlformats.org/officeDocument/2006/relationships/notesSlide" Target="../notesSlides/notesSlide37.xm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2.xml"/><Relationship Id="rId1" Type="http://schemas.openxmlformats.org/officeDocument/2006/relationships/tags" Target="../tags/tag4.xml"/><Relationship Id="rId5" Type="http://schemas.microsoft.com/office/2007/relationships/hdphoto" Target="../media/hdphoto1.wdp"/><Relationship Id="rId4" Type="http://schemas.openxmlformats.org/officeDocument/2006/relationships/image" Target="../media/image8.png"/></Relationships>
</file>

<file path=ppt/slides/_rels/slide50.xml.rels><?xml version="1.0" encoding="UTF-8" standalone="yes"?>
<Relationships xmlns="http://schemas.openxmlformats.org/package/2006/relationships"><Relationship Id="rId3" Type="http://schemas.openxmlformats.org/officeDocument/2006/relationships/notesSlide" Target="../notesSlides/notesSlide38.xml"/><Relationship Id="rId2" Type="http://schemas.openxmlformats.org/officeDocument/2006/relationships/slideLayout" Target="../slideLayouts/slideLayout2.xml"/><Relationship Id="rId1" Type="http://schemas.openxmlformats.org/officeDocument/2006/relationships/tags" Target="../tags/tag30.xml"/><Relationship Id="rId5" Type="http://schemas.openxmlformats.org/officeDocument/2006/relationships/image" Target="../media/image7.png"/><Relationship Id="rId4" Type="http://schemas.openxmlformats.org/officeDocument/2006/relationships/image" Target="../media/image6.jpeg"/></Relationships>
</file>

<file path=ppt/slides/_rels/slide51.xml.rels><?xml version="1.0" encoding="UTF-8" standalone="yes"?>
<Relationships xmlns="http://schemas.openxmlformats.org/package/2006/relationships"><Relationship Id="rId3" Type="http://schemas.openxmlformats.org/officeDocument/2006/relationships/notesSlide" Target="../notesSlides/notesSlide39.xml"/><Relationship Id="rId2" Type="http://schemas.openxmlformats.org/officeDocument/2006/relationships/slideLayout" Target="../slideLayouts/slideLayout2.xml"/><Relationship Id="rId1" Type="http://schemas.openxmlformats.org/officeDocument/2006/relationships/tags" Target="../tags/tag31.xml"/><Relationship Id="rId4" Type="http://schemas.openxmlformats.org/officeDocument/2006/relationships/image" Target="../media/image60.emf"/></Relationships>
</file>

<file path=ppt/slides/_rels/slide52.xml.rels><?xml version="1.0" encoding="UTF-8" standalone="yes"?>
<Relationships xmlns="http://schemas.openxmlformats.org/package/2006/relationships"><Relationship Id="rId3" Type="http://schemas.openxmlformats.org/officeDocument/2006/relationships/image" Target="../media/image60.emf"/><Relationship Id="rId2" Type="http://schemas.openxmlformats.org/officeDocument/2006/relationships/image" Target="../media/image61.pn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41.xml"/><Relationship Id="rId1" Type="http://schemas.openxmlformats.org/officeDocument/2006/relationships/slideLayout" Target="../slideLayouts/slideLayout2.xml"/><Relationship Id="rId4" Type="http://schemas.openxmlformats.org/officeDocument/2006/relationships/image" Target="../media/image63.jpg"/></Relationships>
</file>

<file path=ppt/slides/_rels/slide55.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42.xml"/><Relationship Id="rId1" Type="http://schemas.openxmlformats.org/officeDocument/2006/relationships/slideLayout" Target="../slideLayouts/slideLayout2.xml"/><Relationship Id="rId4" Type="http://schemas.openxmlformats.org/officeDocument/2006/relationships/image" Target="../media/image65.png"/></Relationships>
</file>

<file path=ppt/slides/_rels/slide56.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image" Target="../media/image66.jp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2.xml"/><Relationship Id="rId1" Type="http://schemas.openxmlformats.org/officeDocument/2006/relationships/tags" Target="../tags/tag5.xml"/><Relationship Id="rId5" Type="http://schemas.microsoft.com/office/2007/relationships/hdphoto" Target="../media/hdphoto1.wdp"/><Relationship Id="rId4" Type="http://schemas.openxmlformats.org/officeDocument/2006/relationships/image" Target="../media/image8.png"/></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2.xml"/><Relationship Id="rId1" Type="http://schemas.openxmlformats.org/officeDocument/2006/relationships/tags" Target="../tags/tag6.xml"/><Relationship Id="rId5" Type="http://schemas.openxmlformats.org/officeDocument/2006/relationships/image" Target="../media/image10.jpeg"/><Relationship Id="rId4" Type="http://schemas.openxmlformats.org/officeDocument/2006/relationships/image" Target="../media/image9.jpg"/></Relationships>
</file>

<file path=ppt/slides/_rels/slide8.xml.rels><?xml version="1.0" encoding="UTF-8" standalone="yes"?>
<Relationships xmlns="http://schemas.openxmlformats.org/package/2006/relationships"><Relationship Id="rId8" Type="http://schemas.microsoft.com/office/2007/relationships/diagramDrawing" Target="../diagrams/drawing1.xml"/><Relationship Id="rId13" Type="http://schemas.openxmlformats.org/officeDocument/2006/relationships/image" Target="../media/image10.jpeg"/><Relationship Id="rId3" Type="http://schemas.openxmlformats.org/officeDocument/2006/relationships/notesSlide" Target="../notesSlides/notesSlide8.xml"/><Relationship Id="rId7" Type="http://schemas.openxmlformats.org/officeDocument/2006/relationships/diagramColors" Target="../diagrams/colors1.xml"/><Relationship Id="rId12" Type="http://schemas.openxmlformats.org/officeDocument/2006/relationships/image" Target="../media/image13.jpeg"/><Relationship Id="rId2" Type="http://schemas.openxmlformats.org/officeDocument/2006/relationships/slideLayout" Target="../slideLayouts/slideLayout2.xml"/><Relationship Id="rId1" Type="http://schemas.openxmlformats.org/officeDocument/2006/relationships/tags" Target="../tags/tag7.xml"/><Relationship Id="rId6" Type="http://schemas.openxmlformats.org/officeDocument/2006/relationships/diagramQuickStyle" Target="../diagrams/quickStyle1.xml"/><Relationship Id="rId11" Type="http://schemas.openxmlformats.org/officeDocument/2006/relationships/image" Target="../media/image12.jpeg"/><Relationship Id="rId5" Type="http://schemas.openxmlformats.org/officeDocument/2006/relationships/diagramLayout" Target="../diagrams/layout1.xml"/><Relationship Id="rId10" Type="http://schemas.openxmlformats.org/officeDocument/2006/relationships/image" Target="../media/image11.jpeg"/><Relationship Id="rId4" Type="http://schemas.openxmlformats.org/officeDocument/2006/relationships/diagramData" Target="../diagrams/data1.xml"/><Relationship Id="rId9" Type="http://schemas.openxmlformats.org/officeDocument/2006/relationships/image" Target="../media/image9.jpg"/></Relationships>
</file>

<file path=ppt/slides/_rels/slide9.xml.rels><?xml version="1.0" encoding="UTF-8" standalone="yes"?>
<Relationships xmlns="http://schemas.openxmlformats.org/package/2006/relationships"><Relationship Id="rId8" Type="http://schemas.microsoft.com/office/2007/relationships/diagramDrawing" Target="../diagrams/drawing2.xml"/><Relationship Id="rId13" Type="http://schemas.openxmlformats.org/officeDocument/2006/relationships/image" Target="../media/image14.jpeg"/><Relationship Id="rId3" Type="http://schemas.openxmlformats.org/officeDocument/2006/relationships/notesSlide" Target="../notesSlides/notesSlide9.xml"/><Relationship Id="rId7" Type="http://schemas.openxmlformats.org/officeDocument/2006/relationships/diagramColors" Target="../diagrams/colors2.xml"/><Relationship Id="rId12" Type="http://schemas.openxmlformats.org/officeDocument/2006/relationships/image" Target="../media/image13.jpeg"/><Relationship Id="rId2" Type="http://schemas.openxmlformats.org/officeDocument/2006/relationships/slideLayout" Target="../slideLayouts/slideLayout2.xml"/><Relationship Id="rId1" Type="http://schemas.openxmlformats.org/officeDocument/2006/relationships/tags" Target="../tags/tag8.xml"/><Relationship Id="rId6" Type="http://schemas.openxmlformats.org/officeDocument/2006/relationships/diagramQuickStyle" Target="../diagrams/quickStyle2.xml"/><Relationship Id="rId11" Type="http://schemas.openxmlformats.org/officeDocument/2006/relationships/image" Target="../media/image12.jpeg"/><Relationship Id="rId5" Type="http://schemas.openxmlformats.org/officeDocument/2006/relationships/diagramLayout" Target="../diagrams/layout2.xml"/><Relationship Id="rId10" Type="http://schemas.openxmlformats.org/officeDocument/2006/relationships/image" Target="../media/image11.jpeg"/><Relationship Id="rId4" Type="http://schemas.openxmlformats.org/officeDocument/2006/relationships/diagramData" Target="../diagrams/data2.xml"/><Relationship Id="rId9" Type="http://schemas.openxmlformats.org/officeDocument/2006/relationships/image" Target="../media/image9.jpg"/><Relationship Id="rId14" Type="http://schemas.openxmlformats.org/officeDocument/2006/relationships/image" Target="../media/image10.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294314"/>
            <a:ext cx="7848600" cy="1050154"/>
          </a:xfrm>
        </p:spPr>
        <p:txBody>
          <a:bodyPr/>
          <a:lstStyle/>
          <a:p>
            <a:r>
              <a:rPr lang="en-US" sz="3200" dirty="0"/>
              <a:t>eyewitness memory is reliable, but the criminal justice system is not</a:t>
            </a:r>
          </a:p>
        </p:txBody>
      </p:sp>
      <p:sp>
        <p:nvSpPr>
          <p:cNvPr id="3" name="TextBox 2"/>
          <p:cNvSpPr txBox="1"/>
          <p:nvPr/>
        </p:nvSpPr>
        <p:spPr>
          <a:xfrm>
            <a:off x="1853676" y="3787596"/>
            <a:ext cx="2123875" cy="461665"/>
          </a:xfrm>
          <a:prstGeom prst="rect">
            <a:avLst/>
          </a:prstGeom>
          <a:noFill/>
        </p:spPr>
        <p:txBody>
          <a:bodyPr wrap="square" rtlCol="0">
            <a:spAutoFit/>
          </a:bodyPr>
          <a:lstStyle/>
          <a:p>
            <a:r>
              <a:rPr lang="en-US" sz="2400">
                <a:solidFill>
                  <a:schemeClr val="tx2">
                    <a:lumMod val="75000"/>
                  </a:schemeClr>
                </a:solidFill>
              </a:rPr>
              <a:t>John T. Wixted</a:t>
            </a:r>
            <a:endParaRPr lang="en-US" sz="2400" dirty="0">
              <a:solidFill>
                <a:schemeClr val="tx2">
                  <a:lumMod val="75000"/>
                </a:schemeClr>
              </a:solidFill>
            </a:endParaRPr>
          </a:p>
        </p:txBody>
      </p:sp>
      <p:sp>
        <p:nvSpPr>
          <p:cNvPr id="4" name="TextBox 3"/>
          <p:cNvSpPr txBox="1"/>
          <p:nvPr/>
        </p:nvSpPr>
        <p:spPr>
          <a:xfrm>
            <a:off x="1853675" y="4176849"/>
            <a:ext cx="1729277" cy="369332"/>
          </a:xfrm>
          <a:prstGeom prst="rect">
            <a:avLst/>
          </a:prstGeom>
          <a:noFill/>
        </p:spPr>
        <p:txBody>
          <a:bodyPr wrap="square" rtlCol="0">
            <a:spAutoFit/>
          </a:bodyPr>
          <a:lstStyle/>
          <a:p>
            <a:r>
              <a:rPr lang="en-US">
                <a:solidFill>
                  <a:schemeClr val="tx2">
                    <a:lumMod val="75000"/>
                  </a:schemeClr>
                </a:solidFill>
              </a:rPr>
              <a:t>UC San Diego</a:t>
            </a:r>
            <a:endParaRPr lang="en-US" dirty="0">
              <a:solidFill>
                <a:schemeClr val="tx2">
                  <a:lumMod val="75000"/>
                </a:schemeClr>
              </a:solidFill>
            </a:endParaRPr>
          </a:p>
        </p:txBody>
      </p:sp>
      <p:pic>
        <p:nvPicPr>
          <p:cNvPr id="10242" name="Picture 2" descr="Geisel Library UCSD | The Geisel Library at UCSD San Diego i… | Flickr">
            <a:extLst>
              <a:ext uri="{FF2B5EF4-FFF2-40B4-BE49-F238E27FC236}">
                <a16:creationId xmlns:a16="http://schemas.microsoft.com/office/drawing/2014/main" id="{C214ADB4-259D-4CD9-BEC9-3B8B5C7C955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23955" y="3616783"/>
            <a:ext cx="2786743" cy="1858796"/>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F5D7F595-C20E-4AD5-A619-79215E713373}"/>
              </a:ext>
            </a:extLst>
          </p:cNvPr>
          <p:cNvSpPr txBox="1"/>
          <p:nvPr/>
        </p:nvSpPr>
        <p:spPr>
          <a:xfrm>
            <a:off x="5890434" y="5235550"/>
            <a:ext cx="1410586" cy="276999"/>
          </a:xfrm>
          <a:prstGeom prst="rect">
            <a:avLst/>
          </a:prstGeom>
          <a:noFill/>
        </p:spPr>
        <p:txBody>
          <a:bodyPr wrap="square" rtlCol="0">
            <a:spAutoFit/>
          </a:bodyPr>
          <a:lstStyle/>
          <a:p>
            <a:r>
              <a:rPr lang="en-US" sz="1200" dirty="0">
                <a:solidFill>
                  <a:schemeClr val="bg1"/>
                </a:solidFill>
                <a:latin typeface="Monotype Corsiva" panose="03010101010201010101" pitchFamily="66" charset="0"/>
              </a:rPr>
              <a:t>UCSD Geisel Library</a:t>
            </a:r>
          </a:p>
        </p:txBody>
      </p:sp>
    </p:spTree>
    <p:extLst>
      <p:ext uri="{BB962C8B-B14F-4D97-AF65-F5344CB8AC3E}">
        <p14:creationId xmlns:p14="http://schemas.microsoft.com/office/powerpoint/2010/main" val="284480905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graphicFrame>
        <p:nvGraphicFramePr>
          <p:cNvPr id="4" name="Diagram 3"/>
          <p:cNvGraphicFramePr/>
          <p:nvPr>
            <p:extLst>
              <p:ext uri="{D42A27DB-BD31-4B8C-83A1-F6EECF244321}">
                <p14:modId xmlns:p14="http://schemas.microsoft.com/office/powerpoint/2010/main" val="3755917404"/>
              </p:ext>
            </p:extLst>
          </p:nvPr>
        </p:nvGraphicFramePr>
        <p:xfrm>
          <a:off x="619125" y="1749284"/>
          <a:ext cx="4053236" cy="2543176"/>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9" name="Picture 8"/>
          <p:cNvPicPr>
            <a:picLocks noChangeAspect="1"/>
          </p:cNvPicPr>
          <p:nvPr/>
        </p:nvPicPr>
        <p:blipFill rotWithShape="1">
          <a:blip r:embed="rId9">
            <a:extLst>
              <a:ext uri="{28A0092B-C50C-407E-A947-70E740481C1C}">
                <a14:useLocalDpi xmlns:a14="http://schemas.microsoft.com/office/drawing/2010/main" val="0"/>
              </a:ext>
            </a:extLst>
          </a:blip>
          <a:srcRect l="5901" r="24124"/>
          <a:stretch/>
        </p:blipFill>
        <p:spPr>
          <a:xfrm>
            <a:off x="1675588" y="2686161"/>
            <a:ext cx="925551" cy="691724"/>
          </a:xfrm>
          <a:prstGeom prst="rect">
            <a:avLst/>
          </a:prstGeom>
        </p:spPr>
      </p:pic>
      <p:sp>
        <p:nvSpPr>
          <p:cNvPr id="10" name="Right Arrow 9"/>
          <p:cNvSpPr/>
          <p:nvPr/>
        </p:nvSpPr>
        <p:spPr>
          <a:xfrm>
            <a:off x="4808035" y="2949435"/>
            <a:ext cx="2447925" cy="158748"/>
          </a:xfrm>
          <a:prstGeom prst="rightArrow">
            <a:avLst/>
          </a:prstGeom>
          <a:solidFill>
            <a:srgbClr val="00B0F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1" name="Group 10"/>
          <p:cNvGrpSpPr/>
          <p:nvPr/>
        </p:nvGrpSpPr>
        <p:grpSpPr>
          <a:xfrm>
            <a:off x="7370320" y="2623678"/>
            <a:ext cx="1037700" cy="873759"/>
            <a:chOff x="2987" y="655319"/>
            <a:chExt cx="895230" cy="873759"/>
          </a:xfrm>
          <a:solidFill>
            <a:srgbClr val="FF0066"/>
          </a:solidFill>
        </p:grpSpPr>
        <p:sp>
          <p:nvSpPr>
            <p:cNvPr id="12" name="Rounded Rectangle 11"/>
            <p:cNvSpPr/>
            <p:nvPr/>
          </p:nvSpPr>
          <p:spPr>
            <a:xfrm>
              <a:off x="2987" y="655319"/>
              <a:ext cx="895230" cy="873759"/>
            </a:xfrm>
            <a:prstGeom prst="roundRect">
              <a:avLst/>
            </a:prstGeom>
            <a:grpFill/>
            <a:ln>
              <a:solidFill>
                <a:srgbClr val="FF0066"/>
              </a:solidFill>
            </a:ln>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13" name="Rounded Rectangle 4"/>
            <p:cNvSpPr txBox="1"/>
            <p:nvPr/>
          </p:nvSpPr>
          <p:spPr>
            <a:xfrm>
              <a:off x="45640" y="697972"/>
              <a:ext cx="809924" cy="788453"/>
            </a:xfrm>
            <a:prstGeom prst="rect">
              <a:avLst/>
            </a:prstGeom>
            <a:grpFill/>
            <a:ln>
              <a:solidFill>
                <a:srgbClr val="FF0066"/>
              </a:solidFill>
            </a:ln>
          </p:spPr>
          <p:style>
            <a:lnRef idx="0">
              <a:scrgbClr r="0" g="0" b="0"/>
            </a:lnRef>
            <a:fillRef idx="0">
              <a:scrgbClr r="0" g="0" b="0"/>
            </a:fillRef>
            <a:effectRef idx="0">
              <a:scrgbClr r="0" g="0" b="0"/>
            </a:effectRef>
            <a:fontRef idx="minor">
              <a:schemeClr val="lt1"/>
            </a:fontRef>
          </p:style>
          <p:txBody>
            <a:bodyPr spcFirstLastPara="0" vert="horz" wrap="square" lIns="57150" tIns="57150" rIns="57150" bIns="57150" numCol="1" spcCol="1270" anchor="ctr" anchorCtr="0">
              <a:noAutofit/>
            </a:bodyPr>
            <a:lstStyle/>
            <a:p>
              <a:pPr lvl="0" algn="ctr" defTabSz="666750">
                <a:lnSpc>
                  <a:spcPct val="90000"/>
                </a:lnSpc>
                <a:spcBef>
                  <a:spcPct val="0"/>
                </a:spcBef>
                <a:spcAft>
                  <a:spcPct val="35000"/>
                </a:spcAft>
              </a:pPr>
              <a:r>
                <a:rPr lang="en-US" sz="1500" kern="1200" dirty="0"/>
                <a:t>Trial</a:t>
              </a:r>
            </a:p>
          </p:txBody>
        </p:sp>
      </p:grpSp>
      <p:sp>
        <p:nvSpPr>
          <p:cNvPr id="14" name="TextBox 13"/>
          <p:cNvSpPr txBox="1"/>
          <p:nvPr/>
        </p:nvSpPr>
        <p:spPr>
          <a:xfrm>
            <a:off x="5341432" y="2644029"/>
            <a:ext cx="1460584" cy="369332"/>
          </a:xfrm>
          <a:prstGeom prst="rect">
            <a:avLst/>
          </a:prstGeom>
          <a:noFill/>
        </p:spPr>
        <p:txBody>
          <a:bodyPr wrap="square" rtlCol="0">
            <a:spAutoFit/>
          </a:bodyPr>
          <a:lstStyle/>
          <a:p>
            <a:r>
              <a:rPr lang="en-US"/>
              <a:t>Months later</a:t>
            </a:r>
            <a:endParaRPr lang="en-US" dirty="0"/>
          </a:p>
        </p:txBody>
      </p:sp>
      <p:sp>
        <p:nvSpPr>
          <p:cNvPr id="16" name="Title 1"/>
          <p:cNvSpPr>
            <a:spLocks noGrp="1"/>
          </p:cNvSpPr>
          <p:nvPr>
            <p:ph type="title"/>
          </p:nvPr>
        </p:nvSpPr>
        <p:spPr>
          <a:xfrm>
            <a:off x="457200" y="533400"/>
            <a:ext cx="8229600" cy="990600"/>
          </a:xfrm>
        </p:spPr>
        <p:txBody>
          <a:bodyPr>
            <a:normAutofit/>
          </a:bodyPr>
          <a:lstStyle/>
          <a:p>
            <a:r>
              <a:rPr lang="en-US"/>
              <a:t>Contaminated forensic evidence</a:t>
            </a:r>
            <a:endParaRPr lang="en-US" dirty="0"/>
          </a:p>
        </p:txBody>
      </p:sp>
      <p:pic>
        <p:nvPicPr>
          <p:cNvPr id="19" name="Picture 18" descr="A picture containing person, person, dress, wearing&#10;&#10;Description automatically generated">
            <a:extLst>
              <a:ext uri="{FF2B5EF4-FFF2-40B4-BE49-F238E27FC236}">
                <a16:creationId xmlns:a16="http://schemas.microsoft.com/office/drawing/2014/main" id="{F227B3D8-9D72-401E-BA94-7A46ABEC9F28}"/>
              </a:ext>
            </a:extLst>
          </p:cNvPr>
          <p:cNvPicPr>
            <a:picLocks noChangeAspect="1"/>
          </p:cNvPicPr>
          <p:nvPr/>
        </p:nvPicPr>
        <p:blipFill>
          <a:blip r:embed="rId10"/>
          <a:stretch>
            <a:fillRect/>
          </a:stretch>
        </p:blipFill>
        <p:spPr>
          <a:xfrm>
            <a:off x="4254138" y="4451235"/>
            <a:ext cx="856243" cy="1084574"/>
          </a:xfrm>
          <a:prstGeom prst="rect">
            <a:avLst/>
          </a:prstGeom>
        </p:spPr>
      </p:pic>
      <p:grpSp>
        <p:nvGrpSpPr>
          <p:cNvPr id="5" name="Group 4">
            <a:extLst>
              <a:ext uri="{FF2B5EF4-FFF2-40B4-BE49-F238E27FC236}">
                <a16:creationId xmlns:a16="http://schemas.microsoft.com/office/drawing/2014/main" id="{A1DAFC66-3D86-4B76-BB05-4D2F08CC6F0D}"/>
              </a:ext>
            </a:extLst>
          </p:cNvPr>
          <p:cNvGrpSpPr/>
          <p:nvPr/>
        </p:nvGrpSpPr>
        <p:grpSpPr>
          <a:xfrm>
            <a:off x="2497303" y="4403169"/>
            <a:ext cx="1164599" cy="1180706"/>
            <a:chOff x="2497303" y="4403169"/>
            <a:chExt cx="1164599" cy="1180706"/>
          </a:xfrm>
        </p:grpSpPr>
        <p:grpSp>
          <p:nvGrpSpPr>
            <p:cNvPr id="21" name="Group 20">
              <a:extLst>
                <a:ext uri="{FF2B5EF4-FFF2-40B4-BE49-F238E27FC236}">
                  <a16:creationId xmlns:a16="http://schemas.microsoft.com/office/drawing/2014/main" id="{1D37AA97-0263-4543-AC83-5ADBEB80124E}"/>
                </a:ext>
              </a:extLst>
            </p:cNvPr>
            <p:cNvGrpSpPr/>
            <p:nvPr/>
          </p:nvGrpSpPr>
          <p:grpSpPr>
            <a:xfrm>
              <a:off x="2497303" y="4403169"/>
              <a:ext cx="1164599" cy="1180706"/>
              <a:chOff x="1642188" y="2575249"/>
              <a:chExt cx="2789853" cy="2828439"/>
            </a:xfrm>
          </p:grpSpPr>
          <p:pic>
            <p:nvPicPr>
              <p:cNvPr id="23" name="Picture 4" descr="Research explores ways to improve eyewitness recall | Binghamton News">
                <a:extLst>
                  <a:ext uri="{FF2B5EF4-FFF2-40B4-BE49-F238E27FC236}">
                    <a16:creationId xmlns:a16="http://schemas.microsoft.com/office/drawing/2014/main" id="{69B5420F-65FE-4B78-9E56-D7412D49EF5C}"/>
                  </a:ext>
                </a:extLst>
              </p:cNvPr>
              <p:cNvPicPr>
                <a:picLocks noChangeAspect="1" noChangeArrowheads="1"/>
              </p:cNvPicPr>
              <p:nvPr/>
            </p:nvPicPr>
            <p:blipFill rotWithShape="1">
              <a:blip r:embed="rId11">
                <a:extLst>
                  <a:ext uri="{BEBA8EAE-BF5A-486C-A8C5-ECC9F3942E4B}">
                    <a14:imgProps xmlns:a14="http://schemas.microsoft.com/office/drawing/2010/main">
                      <a14:imgLayer r:embed="rId12">
                        <a14:imgEffect>
                          <a14:backgroundRemoval t="10000" b="99375" l="9902" r="92953">
                            <a14:foregroundMark x1="90098" y1="50250" x2="92953" y2="56750"/>
                            <a14:foregroundMark x1="92953" y1="56750" x2="90277" y2="50625"/>
                            <a14:foregroundMark x1="42016" y1="98875" x2="43711" y2="91000"/>
                            <a14:foregroundMark x1="43711" y1="91000" x2="51026" y2="89375"/>
                            <a14:foregroundMark x1="51026" y1="89375" x2="70384" y2="90375"/>
                            <a14:foregroundMark x1="70384" y1="90375" x2="73060" y2="96875"/>
                            <a14:foregroundMark x1="73060" y1="96875" x2="67529" y2="99875"/>
                            <a14:foregroundMark x1="67529" y1="99875" x2="42730" y2="99375"/>
                            <a14:foregroundMark x1="42730" y1="99375" x2="42462" y2="98500"/>
                          </a14:backgroundRemoval>
                        </a14:imgEffect>
                      </a14:imgLayer>
                    </a14:imgProps>
                  </a:ext>
                  <a:ext uri="{28A0092B-C50C-407E-A947-70E740481C1C}">
                    <a14:useLocalDpi xmlns:a14="http://schemas.microsoft.com/office/drawing/2010/main" val="0"/>
                  </a:ext>
                </a:extLst>
              </a:blip>
              <a:srcRect l="31911" t="7900" r="3253"/>
              <a:stretch/>
            </p:blipFill>
            <p:spPr bwMode="auto">
              <a:xfrm>
                <a:off x="1642188" y="2575249"/>
                <a:ext cx="2789853" cy="2828439"/>
              </a:xfrm>
              <a:prstGeom prst="rect">
                <a:avLst/>
              </a:prstGeom>
              <a:noFill/>
              <a:extLst>
                <a:ext uri="{909E8E84-426E-40DD-AFC4-6F175D3DCCD1}">
                  <a14:hiddenFill xmlns:a14="http://schemas.microsoft.com/office/drawing/2010/main">
                    <a:solidFill>
                      <a:srgbClr val="FFFFFF"/>
                    </a:solidFill>
                  </a14:hiddenFill>
                </a:ext>
              </a:extLst>
            </p:spPr>
          </p:pic>
          <p:pic>
            <p:nvPicPr>
              <p:cNvPr id="24" name="Picture 4" descr="Research explores ways to improve eyewitness recall | Binghamton News">
                <a:extLst>
                  <a:ext uri="{FF2B5EF4-FFF2-40B4-BE49-F238E27FC236}">
                    <a16:creationId xmlns:a16="http://schemas.microsoft.com/office/drawing/2014/main" id="{87D09F48-EB90-4123-B838-B66081C45C39}"/>
                  </a:ext>
                </a:extLst>
              </p:cNvPr>
              <p:cNvPicPr>
                <a:picLocks noChangeAspect="1" noChangeArrowheads="1"/>
              </p:cNvPicPr>
              <p:nvPr/>
            </p:nvPicPr>
            <p:blipFill rotWithShape="1">
              <a:blip r:embed="rId11">
                <a:extLst>
                  <a:ext uri="{BEBA8EAE-BF5A-486C-A8C5-ECC9F3942E4B}">
                    <a14:imgProps xmlns:a14="http://schemas.microsoft.com/office/drawing/2010/main">
                      <a14:imgLayer r:embed="rId12">
                        <a14:imgEffect>
                          <a14:backgroundRemoval t="10000" b="99375" l="9902" r="92953">
                            <a14:foregroundMark x1="90098" y1="50250" x2="92953" y2="56750"/>
                            <a14:foregroundMark x1="92953" y1="56750" x2="90277" y2="50625"/>
                            <a14:foregroundMark x1="42016" y1="98875" x2="43711" y2="91000"/>
                            <a14:foregroundMark x1="43711" y1="91000" x2="51026" y2="89375"/>
                            <a14:foregroundMark x1="51026" y1="89375" x2="70384" y2="90375"/>
                            <a14:foregroundMark x1="70384" y1="90375" x2="73060" y2="96875"/>
                            <a14:foregroundMark x1="73060" y1="96875" x2="67529" y2="99875"/>
                            <a14:foregroundMark x1="67529" y1="99875" x2="42730" y2="99375"/>
                            <a14:foregroundMark x1="42730" y1="99375" x2="42462" y2="98500"/>
                          </a14:backgroundRemoval>
                        </a14:imgEffect>
                      </a14:imgLayer>
                    </a14:imgProps>
                  </a:ext>
                  <a:ext uri="{28A0092B-C50C-407E-A947-70E740481C1C}">
                    <a14:useLocalDpi xmlns:a14="http://schemas.microsoft.com/office/drawing/2010/main" val="0"/>
                  </a:ext>
                </a:extLst>
              </a:blip>
              <a:srcRect l="58366" t="35265" r="35563" b="46050"/>
              <a:stretch/>
            </p:blipFill>
            <p:spPr bwMode="auto">
              <a:xfrm>
                <a:off x="1987419" y="3163079"/>
                <a:ext cx="1306287" cy="1121686"/>
              </a:xfrm>
              <a:prstGeom prst="rect">
                <a:avLst/>
              </a:prstGeom>
              <a:noFill/>
              <a:extLst>
                <a:ext uri="{909E8E84-426E-40DD-AFC4-6F175D3DCCD1}">
                  <a14:hiddenFill xmlns:a14="http://schemas.microsoft.com/office/drawing/2010/main">
                    <a:solidFill>
                      <a:srgbClr val="FFFFFF"/>
                    </a:solidFill>
                  </a14:hiddenFill>
                </a:ext>
              </a:extLst>
            </p:spPr>
          </p:pic>
          <p:pic>
            <p:nvPicPr>
              <p:cNvPr id="25" name="Picture 4" descr="Research explores ways to improve eyewitness recall | Binghamton News">
                <a:extLst>
                  <a:ext uri="{FF2B5EF4-FFF2-40B4-BE49-F238E27FC236}">
                    <a16:creationId xmlns:a16="http://schemas.microsoft.com/office/drawing/2014/main" id="{5D6142E2-89BB-4F80-A2DE-84AD3E198CDB}"/>
                  </a:ext>
                </a:extLst>
              </p:cNvPr>
              <p:cNvPicPr>
                <a:picLocks noChangeAspect="1" noChangeArrowheads="1"/>
              </p:cNvPicPr>
              <p:nvPr/>
            </p:nvPicPr>
            <p:blipFill rotWithShape="1">
              <a:blip r:embed="rId11">
                <a:extLst>
                  <a:ext uri="{BEBA8EAE-BF5A-486C-A8C5-ECC9F3942E4B}">
                    <a14:imgProps xmlns:a14="http://schemas.microsoft.com/office/drawing/2010/main">
                      <a14:imgLayer r:embed="rId12">
                        <a14:imgEffect>
                          <a14:backgroundRemoval t="10000" b="99375" l="9902" r="92953">
                            <a14:foregroundMark x1="90098" y1="50250" x2="92953" y2="56750"/>
                            <a14:foregroundMark x1="92953" y1="56750" x2="90277" y2="50625"/>
                            <a14:foregroundMark x1="42016" y1="98875" x2="43711" y2="91000"/>
                            <a14:foregroundMark x1="43711" y1="91000" x2="51026" y2="89375"/>
                            <a14:foregroundMark x1="51026" y1="89375" x2="70384" y2="90375"/>
                            <a14:foregroundMark x1="70384" y1="90375" x2="73060" y2="96875"/>
                            <a14:foregroundMark x1="73060" y1="96875" x2="67529" y2="99875"/>
                            <a14:foregroundMark x1="67529" y1="99875" x2="42730" y2="99375"/>
                            <a14:foregroundMark x1="42730" y1="99375" x2="42462" y2="98500"/>
                          </a14:backgroundRemoval>
                        </a14:imgEffect>
                      </a14:imgLayer>
                    </a14:imgProps>
                  </a:ext>
                  <a:ext uri="{28A0092B-C50C-407E-A947-70E740481C1C}">
                    <a14:useLocalDpi xmlns:a14="http://schemas.microsoft.com/office/drawing/2010/main" val="0"/>
                  </a:ext>
                </a:extLst>
              </a:blip>
              <a:srcRect l="58366" t="35265" r="35563" b="46050"/>
              <a:stretch/>
            </p:blipFill>
            <p:spPr bwMode="auto">
              <a:xfrm>
                <a:off x="2108713" y="3007429"/>
                <a:ext cx="261257" cy="573833"/>
              </a:xfrm>
              <a:prstGeom prst="rect">
                <a:avLst/>
              </a:prstGeom>
              <a:noFill/>
              <a:extLst>
                <a:ext uri="{909E8E84-426E-40DD-AFC4-6F175D3DCCD1}">
                  <a14:hiddenFill xmlns:a14="http://schemas.microsoft.com/office/drawing/2010/main">
                    <a:solidFill>
                      <a:srgbClr val="FFFFFF"/>
                    </a:solidFill>
                  </a14:hiddenFill>
                </a:ext>
              </a:extLst>
            </p:spPr>
          </p:pic>
          <p:pic>
            <p:nvPicPr>
              <p:cNvPr id="26" name="Picture 4" descr="Research explores ways to improve eyewitness recall | Binghamton News">
                <a:extLst>
                  <a:ext uri="{FF2B5EF4-FFF2-40B4-BE49-F238E27FC236}">
                    <a16:creationId xmlns:a16="http://schemas.microsoft.com/office/drawing/2014/main" id="{BF87807F-371D-4F1B-A68F-B4B5E7B0317D}"/>
                  </a:ext>
                </a:extLst>
              </p:cNvPr>
              <p:cNvPicPr>
                <a:picLocks noChangeAspect="1" noChangeArrowheads="1"/>
              </p:cNvPicPr>
              <p:nvPr/>
            </p:nvPicPr>
            <p:blipFill rotWithShape="1">
              <a:blip r:embed="rId11">
                <a:extLst>
                  <a:ext uri="{BEBA8EAE-BF5A-486C-A8C5-ECC9F3942E4B}">
                    <a14:imgProps xmlns:a14="http://schemas.microsoft.com/office/drawing/2010/main">
                      <a14:imgLayer r:embed="rId12">
                        <a14:imgEffect>
                          <a14:backgroundRemoval t="10000" b="99375" l="9902" r="92953">
                            <a14:foregroundMark x1="90098" y1="50250" x2="92953" y2="56750"/>
                            <a14:foregroundMark x1="92953" y1="56750" x2="90277" y2="50625"/>
                            <a14:foregroundMark x1="42016" y1="98875" x2="43711" y2="91000"/>
                            <a14:foregroundMark x1="43711" y1="91000" x2="51026" y2="89375"/>
                            <a14:foregroundMark x1="51026" y1="89375" x2="70384" y2="90375"/>
                            <a14:foregroundMark x1="70384" y1="90375" x2="73060" y2="96875"/>
                            <a14:foregroundMark x1="73060" y1="96875" x2="67529" y2="99875"/>
                            <a14:foregroundMark x1="67529" y1="99875" x2="42730" y2="99375"/>
                            <a14:foregroundMark x1="42730" y1="99375" x2="42462" y2="98500"/>
                          </a14:backgroundRemoval>
                        </a14:imgEffect>
                      </a14:imgLayer>
                    </a14:imgProps>
                  </a:ext>
                  <a:ext uri="{28A0092B-C50C-407E-A947-70E740481C1C}">
                    <a14:useLocalDpi xmlns:a14="http://schemas.microsoft.com/office/drawing/2010/main" val="0"/>
                  </a:ext>
                </a:extLst>
              </a:blip>
              <a:srcRect l="58366" t="35265" r="35563" b="46050"/>
              <a:stretch/>
            </p:blipFill>
            <p:spPr bwMode="auto">
              <a:xfrm>
                <a:off x="2511487" y="2808051"/>
                <a:ext cx="622040" cy="425465"/>
              </a:xfrm>
              <a:prstGeom prst="rect">
                <a:avLst/>
              </a:prstGeom>
              <a:noFill/>
              <a:extLst>
                <a:ext uri="{909E8E84-426E-40DD-AFC4-6F175D3DCCD1}">
                  <a14:hiddenFill xmlns:a14="http://schemas.microsoft.com/office/drawing/2010/main">
                    <a:solidFill>
                      <a:srgbClr val="FFFFFF"/>
                    </a:solidFill>
                  </a14:hiddenFill>
                </a:ext>
              </a:extLst>
            </p:spPr>
          </p:pic>
          <p:pic>
            <p:nvPicPr>
              <p:cNvPr id="27" name="Picture 4" descr="Research explores ways to improve eyewitness recall | Binghamton News">
                <a:extLst>
                  <a:ext uri="{FF2B5EF4-FFF2-40B4-BE49-F238E27FC236}">
                    <a16:creationId xmlns:a16="http://schemas.microsoft.com/office/drawing/2014/main" id="{57D92333-9512-4C39-BB71-22C9E28EC60F}"/>
                  </a:ext>
                </a:extLst>
              </p:cNvPr>
              <p:cNvPicPr>
                <a:picLocks noChangeAspect="1" noChangeArrowheads="1"/>
              </p:cNvPicPr>
              <p:nvPr/>
            </p:nvPicPr>
            <p:blipFill rotWithShape="1">
              <a:blip r:embed="rId11">
                <a:extLst>
                  <a:ext uri="{BEBA8EAE-BF5A-486C-A8C5-ECC9F3942E4B}">
                    <a14:imgProps xmlns:a14="http://schemas.microsoft.com/office/drawing/2010/main">
                      <a14:imgLayer r:embed="rId12">
                        <a14:imgEffect>
                          <a14:backgroundRemoval t="10000" b="99375" l="9902" r="92953">
                            <a14:foregroundMark x1="90098" y1="50250" x2="92953" y2="56750"/>
                            <a14:foregroundMark x1="92953" y1="56750" x2="90277" y2="50625"/>
                            <a14:foregroundMark x1="42016" y1="98875" x2="43711" y2="91000"/>
                            <a14:foregroundMark x1="43711" y1="91000" x2="51026" y2="89375"/>
                            <a14:foregroundMark x1="51026" y1="89375" x2="70384" y2="90375"/>
                            <a14:foregroundMark x1="70384" y1="90375" x2="73060" y2="96875"/>
                            <a14:foregroundMark x1="73060" y1="96875" x2="67529" y2="99875"/>
                            <a14:foregroundMark x1="67529" y1="99875" x2="42730" y2="99375"/>
                            <a14:foregroundMark x1="42730" y1="99375" x2="42462" y2="98500"/>
                          </a14:backgroundRemoval>
                        </a14:imgEffect>
                      </a14:imgLayer>
                    </a14:imgProps>
                  </a:ext>
                  <a:ext uri="{28A0092B-C50C-407E-A947-70E740481C1C}">
                    <a14:useLocalDpi xmlns:a14="http://schemas.microsoft.com/office/drawing/2010/main" val="0"/>
                  </a:ext>
                </a:extLst>
              </a:blip>
              <a:srcRect l="58366" t="35265" r="35563" b="46050"/>
              <a:stretch/>
            </p:blipFill>
            <p:spPr bwMode="auto">
              <a:xfrm>
                <a:off x="2118050" y="3762575"/>
                <a:ext cx="261257" cy="573833"/>
              </a:xfrm>
              <a:prstGeom prst="rect">
                <a:avLst/>
              </a:prstGeom>
              <a:noFill/>
              <a:extLst>
                <a:ext uri="{909E8E84-426E-40DD-AFC4-6F175D3DCCD1}">
                  <a14:hiddenFill xmlns:a14="http://schemas.microsoft.com/office/drawing/2010/main">
                    <a:solidFill>
                      <a:srgbClr val="FFFFFF"/>
                    </a:solidFill>
                  </a14:hiddenFill>
                </a:ext>
              </a:extLst>
            </p:spPr>
          </p:pic>
        </p:grpSp>
        <p:pic>
          <p:nvPicPr>
            <p:cNvPr id="3" name="Picture 2">
              <a:extLst>
                <a:ext uri="{FF2B5EF4-FFF2-40B4-BE49-F238E27FC236}">
                  <a16:creationId xmlns:a16="http://schemas.microsoft.com/office/drawing/2014/main" id="{C45738B3-8E38-4D72-9CD4-102F030B7BC1}"/>
                </a:ext>
              </a:extLst>
            </p:cNvPr>
            <p:cNvPicPr>
              <a:picLocks noChangeAspect="1"/>
            </p:cNvPicPr>
            <p:nvPr/>
          </p:nvPicPr>
          <p:blipFill>
            <a:blip r:embed="rId13">
              <a:extLst>
                <a:ext uri="{BEBA8EAE-BF5A-486C-A8C5-ECC9F3942E4B}">
                  <a14:imgProps xmlns:a14="http://schemas.microsoft.com/office/drawing/2010/main">
                    <a14:imgLayer r:embed="rId14">
                      <a14:imgEffect>
                        <a14:backgroundRemoval t="763" b="89313" l="9735" r="98230">
                          <a14:foregroundMark x1="16814" y1="9924" x2="42478" y2="10687"/>
                          <a14:foregroundMark x1="42478" y1="10687" x2="16814" y2="7634"/>
                          <a14:foregroundMark x1="16814" y1="7634" x2="14159" y2="12214"/>
                          <a14:foregroundMark x1="36500" y1="78300" x2="35405" y2="78017"/>
                          <a14:foregroundMark x1="61062" y1="3053" x2="30973" y2="4580"/>
                          <a14:foregroundMark x1="30973" y1="4580" x2="57522" y2="763"/>
                          <a14:foregroundMark x1="57522" y1="763" x2="61062" y2="3817"/>
                          <a14:backgroundMark x1="20354" y1="65649" x2="20354" y2="87023"/>
                          <a14:backgroundMark x1="20354" y1="87023" x2="50442" y2="93893"/>
                          <a14:backgroundMark x1="50442" y1="93893" x2="97345" y2="72519"/>
                          <a14:backgroundMark x1="97345" y1="72519" x2="99115" y2="97710"/>
                          <a14:backgroundMark x1="99115" y1="97710" x2="14159" y2="98473"/>
                          <a14:backgroundMark x1="14159" y1="98473" x2="0" y2="79389"/>
                          <a14:backgroundMark x1="0" y1="79389" x2="17699" y2="63359"/>
                          <a14:backgroundMark x1="17699" y1="63359" x2="18584" y2="64122"/>
                          <a14:backgroundMark x1="71681" y1="61069" x2="61062" y2="80916"/>
                          <a14:backgroundMark x1="61062" y1="80916" x2="71681" y2="61832"/>
                          <a14:backgroundMark x1="71681" y1="61832" x2="71681" y2="61832"/>
                        </a14:backgroundRemoval>
                      </a14:imgEffect>
                      <a14:imgEffect>
                        <a14:artisticBlur/>
                      </a14:imgEffect>
                    </a14:imgLayer>
                  </a14:imgProps>
                </a:ext>
              </a:extLst>
            </a:blip>
            <a:stretch>
              <a:fillRect/>
            </a:stretch>
          </p:blipFill>
          <p:spPr>
            <a:xfrm>
              <a:off x="2866801" y="4583579"/>
              <a:ext cx="425602" cy="493396"/>
            </a:xfrm>
            <a:prstGeom prst="rect">
              <a:avLst/>
            </a:prstGeom>
          </p:spPr>
        </p:pic>
      </p:grpSp>
      <p:sp>
        <p:nvSpPr>
          <p:cNvPr id="30" name="TextBox 29">
            <a:extLst>
              <a:ext uri="{FF2B5EF4-FFF2-40B4-BE49-F238E27FC236}">
                <a16:creationId xmlns:a16="http://schemas.microsoft.com/office/drawing/2014/main" id="{1D3B9F16-34E4-43DD-9FB6-79FE5E976437}"/>
              </a:ext>
            </a:extLst>
          </p:cNvPr>
          <p:cNvSpPr txBox="1"/>
          <p:nvPr/>
        </p:nvSpPr>
        <p:spPr>
          <a:xfrm>
            <a:off x="509419" y="4998151"/>
            <a:ext cx="1565062" cy="338554"/>
          </a:xfrm>
          <a:prstGeom prst="rect">
            <a:avLst/>
          </a:prstGeom>
          <a:noFill/>
        </p:spPr>
        <p:txBody>
          <a:bodyPr wrap="square" rtlCol="0">
            <a:spAutoFit/>
          </a:bodyPr>
          <a:lstStyle/>
          <a:p>
            <a:r>
              <a:rPr lang="en-US" sz="1600" dirty="0"/>
              <a:t>Forensic sample</a:t>
            </a:r>
          </a:p>
        </p:txBody>
      </p:sp>
      <p:sp>
        <p:nvSpPr>
          <p:cNvPr id="31" name="TextBox 30">
            <a:extLst>
              <a:ext uri="{FF2B5EF4-FFF2-40B4-BE49-F238E27FC236}">
                <a16:creationId xmlns:a16="http://schemas.microsoft.com/office/drawing/2014/main" id="{8B71B38B-2224-4C76-84F0-5C6F5EEF68A7}"/>
              </a:ext>
            </a:extLst>
          </p:cNvPr>
          <p:cNvSpPr txBox="1"/>
          <p:nvPr/>
        </p:nvSpPr>
        <p:spPr>
          <a:xfrm>
            <a:off x="5626096" y="4922872"/>
            <a:ext cx="1744224" cy="338554"/>
          </a:xfrm>
          <a:prstGeom prst="rect">
            <a:avLst/>
          </a:prstGeom>
          <a:noFill/>
        </p:spPr>
        <p:txBody>
          <a:bodyPr wrap="square" rtlCol="0">
            <a:spAutoFit/>
          </a:bodyPr>
          <a:lstStyle/>
          <a:p>
            <a:r>
              <a:rPr lang="en-US" sz="1600" dirty="0"/>
              <a:t>Reference sample</a:t>
            </a:r>
          </a:p>
        </p:txBody>
      </p:sp>
      <p:cxnSp>
        <p:nvCxnSpPr>
          <p:cNvPr id="32" name="Straight Arrow Connector 31">
            <a:extLst>
              <a:ext uri="{FF2B5EF4-FFF2-40B4-BE49-F238E27FC236}">
                <a16:creationId xmlns:a16="http://schemas.microsoft.com/office/drawing/2014/main" id="{7D628651-093A-46F3-805D-842A4035E30D}"/>
              </a:ext>
            </a:extLst>
          </p:cNvPr>
          <p:cNvCxnSpPr/>
          <p:nvPr/>
        </p:nvCxnSpPr>
        <p:spPr>
          <a:xfrm>
            <a:off x="1983145" y="5179460"/>
            <a:ext cx="464316"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3" name="Straight Arrow Connector 32">
            <a:extLst>
              <a:ext uri="{FF2B5EF4-FFF2-40B4-BE49-F238E27FC236}">
                <a16:creationId xmlns:a16="http://schemas.microsoft.com/office/drawing/2014/main" id="{5163405C-38A5-4362-BF8B-A50D38F03FA9}"/>
              </a:ext>
            </a:extLst>
          </p:cNvPr>
          <p:cNvCxnSpPr>
            <a:cxnSpLocks/>
          </p:cNvCxnSpPr>
          <p:nvPr/>
        </p:nvCxnSpPr>
        <p:spPr>
          <a:xfrm flipH="1">
            <a:off x="5116240" y="5092149"/>
            <a:ext cx="545952"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custDataLst>
      <p:tags r:id="rId1"/>
    </p:custDataLst>
    <p:extLst>
      <p:ext uri="{BB962C8B-B14F-4D97-AF65-F5344CB8AC3E}">
        <p14:creationId xmlns:p14="http://schemas.microsoft.com/office/powerpoint/2010/main" val="12328656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2"/>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9"/>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3"/>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1"/>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0"/>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4"/>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4" grpId="0"/>
      <p:bldP spid="30" grpId="0"/>
      <p:bldP spid="31"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p:cNvGraphicFramePr/>
          <p:nvPr/>
        </p:nvGraphicFramePr>
        <p:xfrm>
          <a:off x="619125" y="1749284"/>
          <a:ext cx="4053236" cy="2543176"/>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9" name="Picture 8"/>
          <p:cNvPicPr>
            <a:picLocks noChangeAspect="1"/>
          </p:cNvPicPr>
          <p:nvPr/>
        </p:nvPicPr>
        <p:blipFill rotWithShape="1">
          <a:blip r:embed="rId9">
            <a:extLst>
              <a:ext uri="{28A0092B-C50C-407E-A947-70E740481C1C}">
                <a14:useLocalDpi xmlns:a14="http://schemas.microsoft.com/office/drawing/2010/main" val="0"/>
              </a:ext>
            </a:extLst>
          </a:blip>
          <a:srcRect l="5901" r="24124"/>
          <a:stretch/>
        </p:blipFill>
        <p:spPr>
          <a:xfrm>
            <a:off x="1675588" y="2686161"/>
            <a:ext cx="925551" cy="691724"/>
          </a:xfrm>
          <a:prstGeom prst="rect">
            <a:avLst/>
          </a:prstGeom>
        </p:spPr>
      </p:pic>
      <p:sp>
        <p:nvSpPr>
          <p:cNvPr id="16" name="Title 1"/>
          <p:cNvSpPr>
            <a:spLocks noGrp="1"/>
          </p:cNvSpPr>
          <p:nvPr>
            <p:ph type="title"/>
          </p:nvPr>
        </p:nvSpPr>
        <p:spPr>
          <a:xfrm>
            <a:off x="457200" y="533400"/>
            <a:ext cx="8229600" cy="990600"/>
          </a:xfrm>
        </p:spPr>
        <p:txBody>
          <a:bodyPr>
            <a:normAutofit/>
          </a:bodyPr>
          <a:lstStyle/>
          <a:p>
            <a:r>
              <a:rPr lang="en-US"/>
              <a:t>Contaminated forensic evidence</a:t>
            </a:r>
            <a:endParaRPr lang="en-US" dirty="0"/>
          </a:p>
        </p:txBody>
      </p:sp>
      <p:pic>
        <p:nvPicPr>
          <p:cNvPr id="19" name="Picture 18" descr="A picture containing person, person, dress, wearing&#10;&#10;Description automatically generated">
            <a:extLst>
              <a:ext uri="{FF2B5EF4-FFF2-40B4-BE49-F238E27FC236}">
                <a16:creationId xmlns:a16="http://schemas.microsoft.com/office/drawing/2014/main" id="{F227B3D8-9D72-401E-BA94-7A46ABEC9F28}"/>
              </a:ext>
            </a:extLst>
          </p:cNvPr>
          <p:cNvPicPr>
            <a:picLocks noChangeAspect="1"/>
          </p:cNvPicPr>
          <p:nvPr/>
        </p:nvPicPr>
        <p:blipFill>
          <a:blip r:embed="rId10"/>
          <a:stretch>
            <a:fillRect/>
          </a:stretch>
        </p:blipFill>
        <p:spPr>
          <a:xfrm>
            <a:off x="4254138" y="4451235"/>
            <a:ext cx="856243" cy="1084574"/>
          </a:xfrm>
          <a:prstGeom prst="rect">
            <a:avLst/>
          </a:prstGeom>
        </p:spPr>
      </p:pic>
      <p:grpSp>
        <p:nvGrpSpPr>
          <p:cNvPr id="5" name="Group 4">
            <a:extLst>
              <a:ext uri="{FF2B5EF4-FFF2-40B4-BE49-F238E27FC236}">
                <a16:creationId xmlns:a16="http://schemas.microsoft.com/office/drawing/2014/main" id="{A1DAFC66-3D86-4B76-BB05-4D2F08CC6F0D}"/>
              </a:ext>
            </a:extLst>
          </p:cNvPr>
          <p:cNvGrpSpPr/>
          <p:nvPr/>
        </p:nvGrpSpPr>
        <p:grpSpPr>
          <a:xfrm>
            <a:off x="2497303" y="4403169"/>
            <a:ext cx="1164599" cy="1180706"/>
            <a:chOff x="2497303" y="4403169"/>
            <a:chExt cx="1164599" cy="1180706"/>
          </a:xfrm>
        </p:grpSpPr>
        <p:grpSp>
          <p:nvGrpSpPr>
            <p:cNvPr id="21" name="Group 20">
              <a:extLst>
                <a:ext uri="{FF2B5EF4-FFF2-40B4-BE49-F238E27FC236}">
                  <a16:creationId xmlns:a16="http://schemas.microsoft.com/office/drawing/2014/main" id="{1D37AA97-0263-4543-AC83-5ADBEB80124E}"/>
                </a:ext>
              </a:extLst>
            </p:cNvPr>
            <p:cNvGrpSpPr/>
            <p:nvPr/>
          </p:nvGrpSpPr>
          <p:grpSpPr>
            <a:xfrm>
              <a:off x="2497303" y="4403169"/>
              <a:ext cx="1164599" cy="1180706"/>
              <a:chOff x="1642188" y="2575249"/>
              <a:chExt cx="2789853" cy="2828439"/>
            </a:xfrm>
          </p:grpSpPr>
          <p:pic>
            <p:nvPicPr>
              <p:cNvPr id="23" name="Picture 4" descr="Research explores ways to improve eyewitness recall | Binghamton News">
                <a:extLst>
                  <a:ext uri="{FF2B5EF4-FFF2-40B4-BE49-F238E27FC236}">
                    <a16:creationId xmlns:a16="http://schemas.microsoft.com/office/drawing/2014/main" id="{69B5420F-65FE-4B78-9E56-D7412D49EF5C}"/>
                  </a:ext>
                </a:extLst>
              </p:cNvPr>
              <p:cNvPicPr>
                <a:picLocks noChangeAspect="1" noChangeArrowheads="1"/>
              </p:cNvPicPr>
              <p:nvPr/>
            </p:nvPicPr>
            <p:blipFill rotWithShape="1">
              <a:blip r:embed="rId11">
                <a:extLst>
                  <a:ext uri="{BEBA8EAE-BF5A-486C-A8C5-ECC9F3942E4B}">
                    <a14:imgProps xmlns:a14="http://schemas.microsoft.com/office/drawing/2010/main">
                      <a14:imgLayer r:embed="rId12">
                        <a14:imgEffect>
                          <a14:backgroundRemoval t="10000" b="99375" l="9902" r="92953">
                            <a14:foregroundMark x1="90098" y1="50250" x2="92953" y2="56750"/>
                            <a14:foregroundMark x1="92953" y1="56750" x2="90277" y2="50625"/>
                            <a14:foregroundMark x1="42016" y1="98875" x2="43711" y2="91000"/>
                            <a14:foregroundMark x1="43711" y1="91000" x2="51026" y2="89375"/>
                            <a14:foregroundMark x1="51026" y1="89375" x2="70384" y2="90375"/>
                            <a14:foregroundMark x1="70384" y1="90375" x2="73060" y2="96875"/>
                            <a14:foregroundMark x1="73060" y1="96875" x2="67529" y2="99875"/>
                            <a14:foregroundMark x1="67529" y1="99875" x2="42730" y2="99375"/>
                            <a14:foregroundMark x1="42730" y1="99375" x2="42462" y2="98500"/>
                          </a14:backgroundRemoval>
                        </a14:imgEffect>
                      </a14:imgLayer>
                    </a14:imgProps>
                  </a:ext>
                  <a:ext uri="{28A0092B-C50C-407E-A947-70E740481C1C}">
                    <a14:useLocalDpi xmlns:a14="http://schemas.microsoft.com/office/drawing/2010/main" val="0"/>
                  </a:ext>
                </a:extLst>
              </a:blip>
              <a:srcRect l="31911" t="7900" r="3253"/>
              <a:stretch/>
            </p:blipFill>
            <p:spPr bwMode="auto">
              <a:xfrm>
                <a:off x="1642188" y="2575249"/>
                <a:ext cx="2789853" cy="2828439"/>
              </a:xfrm>
              <a:prstGeom prst="rect">
                <a:avLst/>
              </a:prstGeom>
              <a:noFill/>
              <a:extLst>
                <a:ext uri="{909E8E84-426E-40DD-AFC4-6F175D3DCCD1}">
                  <a14:hiddenFill xmlns:a14="http://schemas.microsoft.com/office/drawing/2010/main">
                    <a:solidFill>
                      <a:srgbClr val="FFFFFF"/>
                    </a:solidFill>
                  </a14:hiddenFill>
                </a:ext>
              </a:extLst>
            </p:spPr>
          </p:pic>
          <p:pic>
            <p:nvPicPr>
              <p:cNvPr id="24" name="Picture 4" descr="Research explores ways to improve eyewitness recall | Binghamton News">
                <a:extLst>
                  <a:ext uri="{FF2B5EF4-FFF2-40B4-BE49-F238E27FC236}">
                    <a16:creationId xmlns:a16="http://schemas.microsoft.com/office/drawing/2014/main" id="{87D09F48-EB90-4123-B838-B66081C45C39}"/>
                  </a:ext>
                </a:extLst>
              </p:cNvPr>
              <p:cNvPicPr>
                <a:picLocks noChangeAspect="1" noChangeArrowheads="1"/>
              </p:cNvPicPr>
              <p:nvPr/>
            </p:nvPicPr>
            <p:blipFill rotWithShape="1">
              <a:blip r:embed="rId11">
                <a:extLst>
                  <a:ext uri="{BEBA8EAE-BF5A-486C-A8C5-ECC9F3942E4B}">
                    <a14:imgProps xmlns:a14="http://schemas.microsoft.com/office/drawing/2010/main">
                      <a14:imgLayer r:embed="rId12">
                        <a14:imgEffect>
                          <a14:backgroundRemoval t="10000" b="99375" l="9902" r="92953">
                            <a14:foregroundMark x1="90098" y1="50250" x2="92953" y2="56750"/>
                            <a14:foregroundMark x1="92953" y1="56750" x2="90277" y2="50625"/>
                            <a14:foregroundMark x1="42016" y1="98875" x2="43711" y2="91000"/>
                            <a14:foregroundMark x1="43711" y1="91000" x2="51026" y2="89375"/>
                            <a14:foregroundMark x1="51026" y1="89375" x2="70384" y2="90375"/>
                            <a14:foregroundMark x1="70384" y1="90375" x2="73060" y2="96875"/>
                            <a14:foregroundMark x1="73060" y1="96875" x2="67529" y2="99875"/>
                            <a14:foregroundMark x1="67529" y1="99875" x2="42730" y2="99375"/>
                            <a14:foregroundMark x1="42730" y1="99375" x2="42462" y2="98500"/>
                          </a14:backgroundRemoval>
                        </a14:imgEffect>
                      </a14:imgLayer>
                    </a14:imgProps>
                  </a:ext>
                  <a:ext uri="{28A0092B-C50C-407E-A947-70E740481C1C}">
                    <a14:useLocalDpi xmlns:a14="http://schemas.microsoft.com/office/drawing/2010/main" val="0"/>
                  </a:ext>
                </a:extLst>
              </a:blip>
              <a:srcRect l="58366" t="35265" r="35563" b="46050"/>
              <a:stretch/>
            </p:blipFill>
            <p:spPr bwMode="auto">
              <a:xfrm>
                <a:off x="1987419" y="3163079"/>
                <a:ext cx="1306287" cy="1121686"/>
              </a:xfrm>
              <a:prstGeom prst="rect">
                <a:avLst/>
              </a:prstGeom>
              <a:noFill/>
              <a:extLst>
                <a:ext uri="{909E8E84-426E-40DD-AFC4-6F175D3DCCD1}">
                  <a14:hiddenFill xmlns:a14="http://schemas.microsoft.com/office/drawing/2010/main">
                    <a:solidFill>
                      <a:srgbClr val="FFFFFF"/>
                    </a:solidFill>
                  </a14:hiddenFill>
                </a:ext>
              </a:extLst>
            </p:spPr>
          </p:pic>
          <p:pic>
            <p:nvPicPr>
              <p:cNvPr id="25" name="Picture 4" descr="Research explores ways to improve eyewitness recall | Binghamton News">
                <a:extLst>
                  <a:ext uri="{FF2B5EF4-FFF2-40B4-BE49-F238E27FC236}">
                    <a16:creationId xmlns:a16="http://schemas.microsoft.com/office/drawing/2014/main" id="{5D6142E2-89BB-4F80-A2DE-84AD3E198CDB}"/>
                  </a:ext>
                </a:extLst>
              </p:cNvPr>
              <p:cNvPicPr>
                <a:picLocks noChangeAspect="1" noChangeArrowheads="1"/>
              </p:cNvPicPr>
              <p:nvPr/>
            </p:nvPicPr>
            <p:blipFill rotWithShape="1">
              <a:blip r:embed="rId11">
                <a:extLst>
                  <a:ext uri="{BEBA8EAE-BF5A-486C-A8C5-ECC9F3942E4B}">
                    <a14:imgProps xmlns:a14="http://schemas.microsoft.com/office/drawing/2010/main">
                      <a14:imgLayer r:embed="rId12">
                        <a14:imgEffect>
                          <a14:backgroundRemoval t="10000" b="99375" l="9902" r="92953">
                            <a14:foregroundMark x1="90098" y1="50250" x2="92953" y2="56750"/>
                            <a14:foregroundMark x1="92953" y1="56750" x2="90277" y2="50625"/>
                            <a14:foregroundMark x1="42016" y1="98875" x2="43711" y2="91000"/>
                            <a14:foregroundMark x1="43711" y1="91000" x2="51026" y2="89375"/>
                            <a14:foregroundMark x1="51026" y1="89375" x2="70384" y2="90375"/>
                            <a14:foregroundMark x1="70384" y1="90375" x2="73060" y2="96875"/>
                            <a14:foregroundMark x1="73060" y1="96875" x2="67529" y2="99875"/>
                            <a14:foregroundMark x1="67529" y1="99875" x2="42730" y2="99375"/>
                            <a14:foregroundMark x1="42730" y1="99375" x2="42462" y2="98500"/>
                          </a14:backgroundRemoval>
                        </a14:imgEffect>
                      </a14:imgLayer>
                    </a14:imgProps>
                  </a:ext>
                  <a:ext uri="{28A0092B-C50C-407E-A947-70E740481C1C}">
                    <a14:useLocalDpi xmlns:a14="http://schemas.microsoft.com/office/drawing/2010/main" val="0"/>
                  </a:ext>
                </a:extLst>
              </a:blip>
              <a:srcRect l="58366" t="35265" r="35563" b="46050"/>
              <a:stretch/>
            </p:blipFill>
            <p:spPr bwMode="auto">
              <a:xfrm>
                <a:off x="2108713" y="3007429"/>
                <a:ext cx="261257" cy="573833"/>
              </a:xfrm>
              <a:prstGeom prst="rect">
                <a:avLst/>
              </a:prstGeom>
              <a:noFill/>
              <a:extLst>
                <a:ext uri="{909E8E84-426E-40DD-AFC4-6F175D3DCCD1}">
                  <a14:hiddenFill xmlns:a14="http://schemas.microsoft.com/office/drawing/2010/main">
                    <a:solidFill>
                      <a:srgbClr val="FFFFFF"/>
                    </a:solidFill>
                  </a14:hiddenFill>
                </a:ext>
              </a:extLst>
            </p:spPr>
          </p:pic>
          <p:pic>
            <p:nvPicPr>
              <p:cNvPr id="26" name="Picture 4" descr="Research explores ways to improve eyewitness recall | Binghamton News">
                <a:extLst>
                  <a:ext uri="{FF2B5EF4-FFF2-40B4-BE49-F238E27FC236}">
                    <a16:creationId xmlns:a16="http://schemas.microsoft.com/office/drawing/2014/main" id="{BF87807F-371D-4F1B-A68F-B4B5E7B0317D}"/>
                  </a:ext>
                </a:extLst>
              </p:cNvPr>
              <p:cNvPicPr>
                <a:picLocks noChangeAspect="1" noChangeArrowheads="1"/>
              </p:cNvPicPr>
              <p:nvPr/>
            </p:nvPicPr>
            <p:blipFill rotWithShape="1">
              <a:blip r:embed="rId11">
                <a:extLst>
                  <a:ext uri="{BEBA8EAE-BF5A-486C-A8C5-ECC9F3942E4B}">
                    <a14:imgProps xmlns:a14="http://schemas.microsoft.com/office/drawing/2010/main">
                      <a14:imgLayer r:embed="rId12">
                        <a14:imgEffect>
                          <a14:backgroundRemoval t="10000" b="99375" l="9902" r="92953">
                            <a14:foregroundMark x1="90098" y1="50250" x2="92953" y2="56750"/>
                            <a14:foregroundMark x1="92953" y1="56750" x2="90277" y2="50625"/>
                            <a14:foregroundMark x1="42016" y1="98875" x2="43711" y2="91000"/>
                            <a14:foregroundMark x1="43711" y1="91000" x2="51026" y2="89375"/>
                            <a14:foregroundMark x1="51026" y1="89375" x2="70384" y2="90375"/>
                            <a14:foregroundMark x1="70384" y1="90375" x2="73060" y2="96875"/>
                            <a14:foregroundMark x1="73060" y1="96875" x2="67529" y2="99875"/>
                            <a14:foregroundMark x1="67529" y1="99875" x2="42730" y2="99375"/>
                            <a14:foregroundMark x1="42730" y1="99375" x2="42462" y2="98500"/>
                          </a14:backgroundRemoval>
                        </a14:imgEffect>
                      </a14:imgLayer>
                    </a14:imgProps>
                  </a:ext>
                  <a:ext uri="{28A0092B-C50C-407E-A947-70E740481C1C}">
                    <a14:useLocalDpi xmlns:a14="http://schemas.microsoft.com/office/drawing/2010/main" val="0"/>
                  </a:ext>
                </a:extLst>
              </a:blip>
              <a:srcRect l="58366" t="35265" r="35563" b="46050"/>
              <a:stretch/>
            </p:blipFill>
            <p:spPr bwMode="auto">
              <a:xfrm>
                <a:off x="2511487" y="2808051"/>
                <a:ext cx="622040" cy="425465"/>
              </a:xfrm>
              <a:prstGeom prst="rect">
                <a:avLst/>
              </a:prstGeom>
              <a:noFill/>
              <a:extLst>
                <a:ext uri="{909E8E84-426E-40DD-AFC4-6F175D3DCCD1}">
                  <a14:hiddenFill xmlns:a14="http://schemas.microsoft.com/office/drawing/2010/main">
                    <a:solidFill>
                      <a:srgbClr val="FFFFFF"/>
                    </a:solidFill>
                  </a14:hiddenFill>
                </a:ext>
              </a:extLst>
            </p:spPr>
          </p:pic>
          <p:pic>
            <p:nvPicPr>
              <p:cNvPr id="27" name="Picture 4" descr="Research explores ways to improve eyewitness recall | Binghamton News">
                <a:extLst>
                  <a:ext uri="{FF2B5EF4-FFF2-40B4-BE49-F238E27FC236}">
                    <a16:creationId xmlns:a16="http://schemas.microsoft.com/office/drawing/2014/main" id="{57D92333-9512-4C39-BB71-22C9E28EC60F}"/>
                  </a:ext>
                </a:extLst>
              </p:cNvPr>
              <p:cNvPicPr>
                <a:picLocks noChangeAspect="1" noChangeArrowheads="1"/>
              </p:cNvPicPr>
              <p:nvPr/>
            </p:nvPicPr>
            <p:blipFill rotWithShape="1">
              <a:blip r:embed="rId11">
                <a:extLst>
                  <a:ext uri="{BEBA8EAE-BF5A-486C-A8C5-ECC9F3942E4B}">
                    <a14:imgProps xmlns:a14="http://schemas.microsoft.com/office/drawing/2010/main">
                      <a14:imgLayer r:embed="rId12">
                        <a14:imgEffect>
                          <a14:backgroundRemoval t="10000" b="99375" l="9902" r="92953">
                            <a14:foregroundMark x1="90098" y1="50250" x2="92953" y2="56750"/>
                            <a14:foregroundMark x1="92953" y1="56750" x2="90277" y2="50625"/>
                            <a14:foregroundMark x1="42016" y1="98875" x2="43711" y2="91000"/>
                            <a14:foregroundMark x1="43711" y1="91000" x2="51026" y2="89375"/>
                            <a14:foregroundMark x1="51026" y1="89375" x2="70384" y2="90375"/>
                            <a14:foregroundMark x1="70384" y1="90375" x2="73060" y2="96875"/>
                            <a14:foregroundMark x1="73060" y1="96875" x2="67529" y2="99875"/>
                            <a14:foregroundMark x1="67529" y1="99875" x2="42730" y2="99375"/>
                            <a14:foregroundMark x1="42730" y1="99375" x2="42462" y2="98500"/>
                          </a14:backgroundRemoval>
                        </a14:imgEffect>
                      </a14:imgLayer>
                    </a14:imgProps>
                  </a:ext>
                  <a:ext uri="{28A0092B-C50C-407E-A947-70E740481C1C}">
                    <a14:useLocalDpi xmlns:a14="http://schemas.microsoft.com/office/drawing/2010/main" val="0"/>
                  </a:ext>
                </a:extLst>
              </a:blip>
              <a:srcRect l="58366" t="35265" r="35563" b="46050"/>
              <a:stretch/>
            </p:blipFill>
            <p:spPr bwMode="auto">
              <a:xfrm>
                <a:off x="2118050" y="3762575"/>
                <a:ext cx="261257" cy="573833"/>
              </a:xfrm>
              <a:prstGeom prst="rect">
                <a:avLst/>
              </a:prstGeom>
              <a:noFill/>
              <a:extLst>
                <a:ext uri="{909E8E84-426E-40DD-AFC4-6F175D3DCCD1}">
                  <a14:hiddenFill xmlns:a14="http://schemas.microsoft.com/office/drawing/2010/main">
                    <a:solidFill>
                      <a:srgbClr val="FFFFFF"/>
                    </a:solidFill>
                  </a14:hiddenFill>
                </a:ext>
              </a:extLst>
            </p:spPr>
          </p:pic>
        </p:grpSp>
        <p:pic>
          <p:nvPicPr>
            <p:cNvPr id="3" name="Picture 2">
              <a:extLst>
                <a:ext uri="{FF2B5EF4-FFF2-40B4-BE49-F238E27FC236}">
                  <a16:creationId xmlns:a16="http://schemas.microsoft.com/office/drawing/2014/main" id="{C45738B3-8E38-4D72-9CD4-102F030B7BC1}"/>
                </a:ext>
              </a:extLst>
            </p:cNvPr>
            <p:cNvPicPr>
              <a:picLocks noChangeAspect="1"/>
            </p:cNvPicPr>
            <p:nvPr/>
          </p:nvPicPr>
          <p:blipFill>
            <a:blip r:embed="rId13">
              <a:extLst>
                <a:ext uri="{BEBA8EAE-BF5A-486C-A8C5-ECC9F3942E4B}">
                  <a14:imgProps xmlns:a14="http://schemas.microsoft.com/office/drawing/2010/main">
                    <a14:imgLayer r:embed="rId14">
                      <a14:imgEffect>
                        <a14:backgroundRemoval t="763" b="89313" l="9735" r="98230">
                          <a14:foregroundMark x1="16814" y1="9924" x2="42478" y2="10687"/>
                          <a14:foregroundMark x1="42478" y1="10687" x2="16814" y2="7634"/>
                          <a14:foregroundMark x1="16814" y1="7634" x2="14159" y2="12214"/>
                          <a14:foregroundMark x1="36500" y1="78300" x2="35405" y2="78017"/>
                          <a14:foregroundMark x1="61062" y1="3053" x2="30973" y2="4580"/>
                          <a14:foregroundMark x1="30973" y1="4580" x2="57522" y2="763"/>
                          <a14:foregroundMark x1="57522" y1="763" x2="61062" y2="3817"/>
                          <a14:backgroundMark x1="20354" y1="65649" x2="20354" y2="87023"/>
                          <a14:backgroundMark x1="20354" y1="87023" x2="50442" y2="93893"/>
                          <a14:backgroundMark x1="50442" y1="93893" x2="97345" y2="72519"/>
                          <a14:backgroundMark x1="97345" y1="72519" x2="99115" y2="97710"/>
                          <a14:backgroundMark x1="99115" y1="97710" x2="14159" y2="98473"/>
                          <a14:backgroundMark x1="14159" y1="98473" x2="0" y2="79389"/>
                          <a14:backgroundMark x1="0" y1="79389" x2="17699" y2="63359"/>
                          <a14:backgroundMark x1="17699" y1="63359" x2="18584" y2="64122"/>
                          <a14:backgroundMark x1="71681" y1="61069" x2="61062" y2="80916"/>
                          <a14:backgroundMark x1="61062" y1="80916" x2="71681" y2="61832"/>
                          <a14:backgroundMark x1="71681" y1="61832" x2="71681" y2="61832"/>
                        </a14:backgroundRemoval>
                      </a14:imgEffect>
                      <a14:imgEffect>
                        <a14:artisticBlur/>
                      </a14:imgEffect>
                    </a14:imgLayer>
                  </a14:imgProps>
                </a:ext>
              </a:extLst>
            </a:blip>
            <a:stretch>
              <a:fillRect/>
            </a:stretch>
          </p:blipFill>
          <p:spPr>
            <a:xfrm>
              <a:off x="2866801" y="4583579"/>
              <a:ext cx="425602" cy="493396"/>
            </a:xfrm>
            <a:prstGeom prst="rect">
              <a:avLst/>
            </a:prstGeom>
          </p:spPr>
        </p:pic>
      </p:grpSp>
      <p:sp>
        <p:nvSpPr>
          <p:cNvPr id="30" name="TextBox 29">
            <a:extLst>
              <a:ext uri="{FF2B5EF4-FFF2-40B4-BE49-F238E27FC236}">
                <a16:creationId xmlns:a16="http://schemas.microsoft.com/office/drawing/2014/main" id="{1D3B9F16-34E4-43DD-9FB6-79FE5E976437}"/>
              </a:ext>
            </a:extLst>
          </p:cNvPr>
          <p:cNvSpPr txBox="1"/>
          <p:nvPr/>
        </p:nvSpPr>
        <p:spPr>
          <a:xfrm>
            <a:off x="509419" y="4998151"/>
            <a:ext cx="1565062" cy="338554"/>
          </a:xfrm>
          <a:prstGeom prst="rect">
            <a:avLst/>
          </a:prstGeom>
          <a:noFill/>
        </p:spPr>
        <p:txBody>
          <a:bodyPr wrap="square" rtlCol="0">
            <a:spAutoFit/>
          </a:bodyPr>
          <a:lstStyle/>
          <a:p>
            <a:r>
              <a:rPr lang="en-US" sz="1600" dirty="0"/>
              <a:t>Forensic sample</a:t>
            </a:r>
          </a:p>
        </p:txBody>
      </p:sp>
      <p:sp>
        <p:nvSpPr>
          <p:cNvPr id="31" name="TextBox 30">
            <a:extLst>
              <a:ext uri="{FF2B5EF4-FFF2-40B4-BE49-F238E27FC236}">
                <a16:creationId xmlns:a16="http://schemas.microsoft.com/office/drawing/2014/main" id="{8B71B38B-2224-4C76-84F0-5C6F5EEF68A7}"/>
              </a:ext>
            </a:extLst>
          </p:cNvPr>
          <p:cNvSpPr txBox="1"/>
          <p:nvPr/>
        </p:nvSpPr>
        <p:spPr>
          <a:xfrm>
            <a:off x="5626096" y="4922872"/>
            <a:ext cx="1744224" cy="338554"/>
          </a:xfrm>
          <a:prstGeom prst="rect">
            <a:avLst/>
          </a:prstGeom>
          <a:noFill/>
        </p:spPr>
        <p:txBody>
          <a:bodyPr wrap="square" rtlCol="0">
            <a:spAutoFit/>
          </a:bodyPr>
          <a:lstStyle/>
          <a:p>
            <a:r>
              <a:rPr lang="en-US" sz="1600" dirty="0"/>
              <a:t>Reference sample</a:t>
            </a:r>
          </a:p>
        </p:txBody>
      </p:sp>
      <p:cxnSp>
        <p:nvCxnSpPr>
          <p:cNvPr id="32" name="Straight Arrow Connector 31">
            <a:extLst>
              <a:ext uri="{FF2B5EF4-FFF2-40B4-BE49-F238E27FC236}">
                <a16:creationId xmlns:a16="http://schemas.microsoft.com/office/drawing/2014/main" id="{7D628651-093A-46F3-805D-842A4035E30D}"/>
              </a:ext>
            </a:extLst>
          </p:cNvPr>
          <p:cNvCxnSpPr/>
          <p:nvPr/>
        </p:nvCxnSpPr>
        <p:spPr>
          <a:xfrm>
            <a:off x="1983145" y="5179460"/>
            <a:ext cx="464316"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3" name="Straight Arrow Connector 32">
            <a:extLst>
              <a:ext uri="{FF2B5EF4-FFF2-40B4-BE49-F238E27FC236}">
                <a16:creationId xmlns:a16="http://schemas.microsoft.com/office/drawing/2014/main" id="{5163405C-38A5-4362-BF8B-A50D38F03FA9}"/>
              </a:ext>
            </a:extLst>
          </p:cNvPr>
          <p:cNvCxnSpPr>
            <a:cxnSpLocks/>
          </p:cNvCxnSpPr>
          <p:nvPr/>
        </p:nvCxnSpPr>
        <p:spPr>
          <a:xfrm flipH="1">
            <a:off x="5116240" y="5092149"/>
            <a:ext cx="545952"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8" name="Straight Arrow Connector 27">
            <a:extLst>
              <a:ext uri="{FF2B5EF4-FFF2-40B4-BE49-F238E27FC236}">
                <a16:creationId xmlns:a16="http://schemas.microsoft.com/office/drawing/2014/main" id="{B8DAD74F-A3B4-4EC8-8EC9-CA0476F3AE11}"/>
              </a:ext>
            </a:extLst>
          </p:cNvPr>
          <p:cNvCxnSpPr/>
          <p:nvPr/>
        </p:nvCxnSpPr>
        <p:spPr>
          <a:xfrm>
            <a:off x="3730706" y="5044663"/>
            <a:ext cx="503853"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 name="TextBox 1">
            <a:extLst>
              <a:ext uri="{FF2B5EF4-FFF2-40B4-BE49-F238E27FC236}">
                <a16:creationId xmlns:a16="http://schemas.microsoft.com/office/drawing/2014/main" id="{2B4D7473-24E5-4C73-8A1A-6354832B72EF}"/>
              </a:ext>
            </a:extLst>
          </p:cNvPr>
          <p:cNvSpPr txBox="1"/>
          <p:nvPr/>
        </p:nvSpPr>
        <p:spPr>
          <a:xfrm>
            <a:off x="3776604" y="4425473"/>
            <a:ext cx="503853" cy="584775"/>
          </a:xfrm>
          <a:prstGeom prst="rect">
            <a:avLst/>
          </a:prstGeom>
          <a:noFill/>
        </p:spPr>
        <p:txBody>
          <a:bodyPr wrap="square" rtlCol="0">
            <a:spAutoFit/>
          </a:bodyPr>
          <a:lstStyle/>
          <a:p>
            <a:r>
              <a:rPr lang="en-US" sz="3200" dirty="0"/>
              <a:t>?</a:t>
            </a:r>
          </a:p>
        </p:txBody>
      </p:sp>
    </p:spTree>
    <p:custDataLst>
      <p:tags r:id="rId1"/>
    </p:custDataLst>
    <p:extLst>
      <p:ext uri="{BB962C8B-B14F-4D97-AF65-F5344CB8AC3E}">
        <p14:creationId xmlns:p14="http://schemas.microsoft.com/office/powerpoint/2010/main" val="24719677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2"/>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9"/>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3"/>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1"/>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8"/>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p:bldP spid="31" grpId="0"/>
      <p:bldP spid="2"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p:cNvGraphicFramePr/>
          <p:nvPr>
            <p:extLst>
              <p:ext uri="{D42A27DB-BD31-4B8C-83A1-F6EECF244321}">
                <p14:modId xmlns:p14="http://schemas.microsoft.com/office/powerpoint/2010/main" val="3810842300"/>
              </p:ext>
            </p:extLst>
          </p:nvPr>
        </p:nvGraphicFramePr>
        <p:xfrm>
          <a:off x="619125" y="1749284"/>
          <a:ext cx="4053236" cy="2543176"/>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9" name="Picture 8"/>
          <p:cNvPicPr>
            <a:picLocks noChangeAspect="1"/>
          </p:cNvPicPr>
          <p:nvPr/>
        </p:nvPicPr>
        <p:blipFill rotWithShape="1">
          <a:blip r:embed="rId9">
            <a:extLst>
              <a:ext uri="{28A0092B-C50C-407E-A947-70E740481C1C}">
                <a14:useLocalDpi xmlns:a14="http://schemas.microsoft.com/office/drawing/2010/main" val="0"/>
              </a:ext>
            </a:extLst>
          </a:blip>
          <a:srcRect l="5901" r="24124"/>
          <a:stretch/>
        </p:blipFill>
        <p:spPr>
          <a:xfrm>
            <a:off x="1675588" y="2686161"/>
            <a:ext cx="925551" cy="691724"/>
          </a:xfrm>
          <a:prstGeom prst="rect">
            <a:avLst/>
          </a:prstGeom>
        </p:spPr>
      </p:pic>
      <p:sp>
        <p:nvSpPr>
          <p:cNvPr id="10" name="Right Arrow 9"/>
          <p:cNvSpPr/>
          <p:nvPr/>
        </p:nvSpPr>
        <p:spPr>
          <a:xfrm>
            <a:off x="4808035" y="2949435"/>
            <a:ext cx="2447925" cy="158748"/>
          </a:xfrm>
          <a:prstGeom prst="rightArrow">
            <a:avLst/>
          </a:prstGeom>
          <a:solidFill>
            <a:srgbClr val="00B0F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1" name="Group 10"/>
          <p:cNvGrpSpPr/>
          <p:nvPr/>
        </p:nvGrpSpPr>
        <p:grpSpPr>
          <a:xfrm>
            <a:off x="7370320" y="2623678"/>
            <a:ext cx="1037700" cy="873759"/>
            <a:chOff x="2987" y="655319"/>
            <a:chExt cx="895230" cy="873759"/>
          </a:xfrm>
          <a:solidFill>
            <a:srgbClr val="FF0066"/>
          </a:solidFill>
        </p:grpSpPr>
        <p:sp>
          <p:nvSpPr>
            <p:cNvPr id="12" name="Rounded Rectangle 11"/>
            <p:cNvSpPr/>
            <p:nvPr/>
          </p:nvSpPr>
          <p:spPr>
            <a:xfrm>
              <a:off x="2987" y="655319"/>
              <a:ext cx="895230" cy="873759"/>
            </a:xfrm>
            <a:prstGeom prst="roundRect">
              <a:avLst/>
            </a:prstGeom>
            <a:grpFill/>
            <a:ln>
              <a:solidFill>
                <a:srgbClr val="FF0066"/>
              </a:solidFill>
            </a:ln>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13" name="Rounded Rectangle 4"/>
            <p:cNvSpPr txBox="1"/>
            <p:nvPr/>
          </p:nvSpPr>
          <p:spPr>
            <a:xfrm>
              <a:off x="45640" y="697972"/>
              <a:ext cx="809924" cy="788453"/>
            </a:xfrm>
            <a:prstGeom prst="rect">
              <a:avLst/>
            </a:prstGeom>
            <a:grpFill/>
            <a:ln>
              <a:solidFill>
                <a:srgbClr val="FF0066"/>
              </a:solidFill>
            </a:ln>
          </p:spPr>
          <p:style>
            <a:lnRef idx="0">
              <a:scrgbClr r="0" g="0" b="0"/>
            </a:lnRef>
            <a:fillRef idx="0">
              <a:scrgbClr r="0" g="0" b="0"/>
            </a:fillRef>
            <a:effectRef idx="0">
              <a:scrgbClr r="0" g="0" b="0"/>
            </a:effectRef>
            <a:fontRef idx="minor">
              <a:schemeClr val="lt1"/>
            </a:fontRef>
          </p:style>
          <p:txBody>
            <a:bodyPr spcFirstLastPara="0" vert="horz" wrap="square" lIns="57150" tIns="57150" rIns="57150" bIns="57150" numCol="1" spcCol="1270" anchor="ctr" anchorCtr="0">
              <a:noAutofit/>
            </a:bodyPr>
            <a:lstStyle/>
            <a:p>
              <a:pPr lvl="0" algn="ctr" defTabSz="666750">
                <a:lnSpc>
                  <a:spcPct val="90000"/>
                </a:lnSpc>
                <a:spcBef>
                  <a:spcPct val="0"/>
                </a:spcBef>
                <a:spcAft>
                  <a:spcPct val="35000"/>
                </a:spcAft>
              </a:pPr>
              <a:r>
                <a:rPr lang="en-US" sz="1500" kern="1200" dirty="0"/>
                <a:t>Trial</a:t>
              </a:r>
            </a:p>
          </p:txBody>
        </p:sp>
      </p:grpSp>
      <p:sp>
        <p:nvSpPr>
          <p:cNvPr id="14" name="TextBox 13"/>
          <p:cNvSpPr txBox="1"/>
          <p:nvPr/>
        </p:nvSpPr>
        <p:spPr>
          <a:xfrm>
            <a:off x="5341432" y="2644029"/>
            <a:ext cx="1460584" cy="369332"/>
          </a:xfrm>
          <a:prstGeom prst="rect">
            <a:avLst/>
          </a:prstGeom>
          <a:noFill/>
        </p:spPr>
        <p:txBody>
          <a:bodyPr wrap="square" rtlCol="0">
            <a:spAutoFit/>
          </a:bodyPr>
          <a:lstStyle/>
          <a:p>
            <a:r>
              <a:rPr lang="en-US"/>
              <a:t>Months later</a:t>
            </a:r>
            <a:endParaRPr lang="en-US" dirty="0"/>
          </a:p>
        </p:txBody>
      </p:sp>
      <p:sp>
        <p:nvSpPr>
          <p:cNvPr id="16" name="Title 1"/>
          <p:cNvSpPr>
            <a:spLocks noGrp="1"/>
          </p:cNvSpPr>
          <p:nvPr>
            <p:ph type="title"/>
          </p:nvPr>
        </p:nvSpPr>
        <p:spPr>
          <a:xfrm>
            <a:off x="457200" y="533400"/>
            <a:ext cx="8229600" cy="990600"/>
          </a:xfrm>
        </p:spPr>
        <p:txBody>
          <a:bodyPr>
            <a:normAutofit/>
          </a:bodyPr>
          <a:lstStyle/>
          <a:p>
            <a:r>
              <a:rPr lang="en-US"/>
              <a:t>Contaminated forensic evidence</a:t>
            </a:r>
            <a:endParaRPr lang="en-US" dirty="0"/>
          </a:p>
        </p:txBody>
      </p:sp>
      <p:pic>
        <p:nvPicPr>
          <p:cNvPr id="19" name="Picture 18" descr="A picture containing person, person, dress, wearing&#10;&#10;Description automatically generated">
            <a:extLst>
              <a:ext uri="{FF2B5EF4-FFF2-40B4-BE49-F238E27FC236}">
                <a16:creationId xmlns:a16="http://schemas.microsoft.com/office/drawing/2014/main" id="{F227B3D8-9D72-401E-BA94-7A46ABEC9F28}"/>
              </a:ext>
            </a:extLst>
          </p:cNvPr>
          <p:cNvPicPr>
            <a:picLocks noChangeAspect="1"/>
          </p:cNvPicPr>
          <p:nvPr/>
        </p:nvPicPr>
        <p:blipFill>
          <a:blip r:embed="rId10"/>
          <a:stretch>
            <a:fillRect/>
          </a:stretch>
        </p:blipFill>
        <p:spPr>
          <a:xfrm>
            <a:off x="4254138" y="4451235"/>
            <a:ext cx="856243" cy="1084574"/>
          </a:xfrm>
          <a:prstGeom prst="rect">
            <a:avLst/>
          </a:prstGeom>
        </p:spPr>
      </p:pic>
      <p:grpSp>
        <p:nvGrpSpPr>
          <p:cNvPr id="21" name="Group 20">
            <a:extLst>
              <a:ext uri="{FF2B5EF4-FFF2-40B4-BE49-F238E27FC236}">
                <a16:creationId xmlns:a16="http://schemas.microsoft.com/office/drawing/2014/main" id="{1D37AA97-0263-4543-AC83-5ADBEB80124E}"/>
              </a:ext>
            </a:extLst>
          </p:cNvPr>
          <p:cNvGrpSpPr/>
          <p:nvPr/>
        </p:nvGrpSpPr>
        <p:grpSpPr>
          <a:xfrm>
            <a:off x="2497303" y="4403169"/>
            <a:ext cx="1164599" cy="1180706"/>
            <a:chOff x="1642188" y="2575249"/>
            <a:chExt cx="2789853" cy="2828439"/>
          </a:xfrm>
        </p:grpSpPr>
        <p:pic>
          <p:nvPicPr>
            <p:cNvPr id="23" name="Picture 4" descr="Research explores ways to improve eyewitness recall | Binghamton News">
              <a:extLst>
                <a:ext uri="{FF2B5EF4-FFF2-40B4-BE49-F238E27FC236}">
                  <a16:creationId xmlns:a16="http://schemas.microsoft.com/office/drawing/2014/main" id="{69B5420F-65FE-4B78-9E56-D7412D49EF5C}"/>
                </a:ext>
              </a:extLst>
            </p:cNvPr>
            <p:cNvPicPr>
              <a:picLocks noChangeAspect="1" noChangeArrowheads="1"/>
            </p:cNvPicPr>
            <p:nvPr/>
          </p:nvPicPr>
          <p:blipFill rotWithShape="1">
            <a:blip r:embed="rId11">
              <a:extLst>
                <a:ext uri="{BEBA8EAE-BF5A-486C-A8C5-ECC9F3942E4B}">
                  <a14:imgProps xmlns:a14="http://schemas.microsoft.com/office/drawing/2010/main">
                    <a14:imgLayer r:embed="rId12">
                      <a14:imgEffect>
                        <a14:backgroundRemoval t="10000" b="99375" l="9902" r="92953">
                          <a14:foregroundMark x1="90098" y1="50250" x2="92953" y2="56750"/>
                          <a14:foregroundMark x1="92953" y1="56750" x2="90277" y2="50625"/>
                          <a14:foregroundMark x1="42016" y1="98875" x2="43711" y2="91000"/>
                          <a14:foregroundMark x1="43711" y1="91000" x2="51026" y2="89375"/>
                          <a14:foregroundMark x1="51026" y1="89375" x2="70384" y2="90375"/>
                          <a14:foregroundMark x1="70384" y1="90375" x2="73060" y2="96875"/>
                          <a14:foregroundMark x1="73060" y1="96875" x2="67529" y2="99875"/>
                          <a14:foregroundMark x1="67529" y1="99875" x2="42730" y2="99375"/>
                          <a14:foregroundMark x1="42730" y1="99375" x2="42462" y2="98500"/>
                        </a14:backgroundRemoval>
                      </a14:imgEffect>
                    </a14:imgLayer>
                  </a14:imgProps>
                </a:ext>
                <a:ext uri="{28A0092B-C50C-407E-A947-70E740481C1C}">
                  <a14:useLocalDpi xmlns:a14="http://schemas.microsoft.com/office/drawing/2010/main" val="0"/>
                </a:ext>
              </a:extLst>
            </a:blip>
            <a:srcRect l="31911" t="7900" r="3253"/>
            <a:stretch/>
          </p:blipFill>
          <p:spPr bwMode="auto">
            <a:xfrm>
              <a:off x="1642188" y="2575249"/>
              <a:ext cx="2789853" cy="2828439"/>
            </a:xfrm>
            <a:prstGeom prst="rect">
              <a:avLst/>
            </a:prstGeom>
            <a:noFill/>
            <a:extLst>
              <a:ext uri="{909E8E84-426E-40DD-AFC4-6F175D3DCCD1}">
                <a14:hiddenFill xmlns:a14="http://schemas.microsoft.com/office/drawing/2010/main">
                  <a:solidFill>
                    <a:srgbClr val="FFFFFF"/>
                  </a:solidFill>
                </a14:hiddenFill>
              </a:ext>
            </a:extLst>
          </p:spPr>
        </p:pic>
        <p:pic>
          <p:nvPicPr>
            <p:cNvPr id="24" name="Picture 4" descr="Research explores ways to improve eyewitness recall | Binghamton News">
              <a:extLst>
                <a:ext uri="{FF2B5EF4-FFF2-40B4-BE49-F238E27FC236}">
                  <a16:creationId xmlns:a16="http://schemas.microsoft.com/office/drawing/2014/main" id="{87D09F48-EB90-4123-B838-B66081C45C39}"/>
                </a:ext>
              </a:extLst>
            </p:cNvPr>
            <p:cNvPicPr>
              <a:picLocks noChangeAspect="1" noChangeArrowheads="1"/>
            </p:cNvPicPr>
            <p:nvPr/>
          </p:nvPicPr>
          <p:blipFill rotWithShape="1">
            <a:blip r:embed="rId11">
              <a:extLst>
                <a:ext uri="{BEBA8EAE-BF5A-486C-A8C5-ECC9F3942E4B}">
                  <a14:imgProps xmlns:a14="http://schemas.microsoft.com/office/drawing/2010/main">
                    <a14:imgLayer r:embed="rId12">
                      <a14:imgEffect>
                        <a14:backgroundRemoval t="10000" b="99375" l="9902" r="92953">
                          <a14:foregroundMark x1="90098" y1="50250" x2="92953" y2="56750"/>
                          <a14:foregroundMark x1="92953" y1="56750" x2="90277" y2="50625"/>
                          <a14:foregroundMark x1="42016" y1="98875" x2="43711" y2="91000"/>
                          <a14:foregroundMark x1="43711" y1="91000" x2="51026" y2="89375"/>
                          <a14:foregroundMark x1="51026" y1="89375" x2="70384" y2="90375"/>
                          <a14:foregroundMark x1="70384" y1="90375" x2="73060" y2="96875"/>
                          <a14:foregroundMark x1="73060" y1="96875" x2="67529" y2="99875"/>
                          <a14:foregroundMark x1="67529" y1="99875" x2="42730" y2="99375"/>
                          <a14:foregroundMark x1="42730" y1="99375" x2="42462" y2="98500"/>
                        </a14:backgroundRemoval>
                      </a14:imgEffect>
                    </a14:imgLayer>
                  </a14:imgProps>
                </a:ext>
                <a:ext uri="{28A0092B-C50C-407E-A947-70E740481C1C}">
                  <a14:useLocalDpi xmlns:a14="http://schemas.microsoft.com/office/drawing/2010/main" val="0"/>
                </a:ext>
              </a:extLst>
            </a:blip>
            <a:srcRect l="58366" t="35265" r="35563" b="46050"/>
            <a:stretch/>
          </p:blipFill>
          <p:spPr bwMode="auto">
            <a:xfrm>
              <a:off x="1987419" y="3163079"/>
              <a:ext cx="1306287" cy="1121686"/>
            </a:xfrm>
            <a:prstGeom prst="rect">
              <a:avLst/>
            </a:prstGeom>
            <a:noFill/>
            <a:extLst>
              <a:ext uri="{909E8E84-426E-40DD-AFC4-6F175D3DCCD1}">
                <a14:hiddenFill xmlns:a14="http://schemas.microsoft.com/office/drawing/2010/main">
                  <a:solidFill>
                    <a:srgbClr val="FFFFFF"/>
                  </a:solidFill>
                </a14:hiddenFill>
              </a:ext>
            </a:extLst>
          </p:spPr>
        </p:pic>
        <p:pic>
          <p:nvPicPr>
            <p:cNvPr id="25" name="Picture 4" descr="Research explores ways to improve eyewitness recall | Binghamton News">
              <a:extLst>
                <a:ext uri="{FF2B5EF4-FFF2-40B4-BE49-F238E27FC236}">
                  <a16:creationId xmlns:a16="http://schemas.microsoft.com/office/drawing/2014/main" id="{5D6142E2-89BB-4F80-A2DE-84AD3E198CDB}"/>
                </a:ext>
              </a:extLst>
            </p:cNvPr>
            <p:cNvPicPr>
              <a:picLocks noChangeAspect="1" noChangeArrowheads="1"/>
            </p:cNvPicPr>
            <p:nvPr/>
          </p:nvPicPr>
          <p:blipFill rotWithShape="1">
            <a:blip r:embed="rId11">
              <a:extLst>
                <a:ext uri="{BEBA8EAE-BF5A-486C-A8C5-ECC9F3942E4B}">
                  <a14:imgProps xmlns:a14="http://schemas.microsoft.com/office/drawing/2010/main">
                    <a14:imgLayer r:embed="rId12">
                      <a14:imgEffect>
                        <a14:backgroundRemoval t="10000" b="99375" l="9902" r="92953">
                          <a14:foregroundMark x1="90098" y1="50250" x2="92953" y2="56750"/>
                          <a14:foregroundMark x1="92953" y1="56750" x2="90277" y2="50625"/>
                          <a14:foregroundMark x1="42016" y1="98875" x2="43711" y2="91000"/>
                          <a14:foregroundMark x1="43711" y1="91000" x2="51026" y2="89375"/>
                          <a14:foregroundMark x1="51026" y1="89375" x2="70384" y2="90375"/>
                          <a14:foregroundMark x1="70384" y1="90375" x2="73060" y2="96875"/>
                          <a14:foregroundMark x1="73060" y1="96875" x2="67529" y2="99875"/>
                          <a14:foregroundMark x1="67529" y1="99875" x2="42730" y2="99375"/>
                          <a14:foregroundMark x1="42730" y1="99375" x2="42462" y2="98500"/>
                        </a14:backgroundRemoval>
                      </a14:imgEffect>
                    </a14:imgLayer>
                  </a14:imgProps>
                </a:ext>
                <a:ext uri="{28A0092B-C50C-407E-A947-70E740481C1C}">
                  <a14:useLocalDpi xmlns:a14="http://schemas.microsoft.com/office/drawing/2010/main" val="0"/>
                </a:ext>
              </a:extLst>
            </a:blip>
            <a:srcRect l="58366" t="35265" r="35563" b="46050"/>
            <a:stretch/>
          </p:blipFill>
          <p:spPr bwMode="auto">
            <a:xfrm>
              <a:off x="2108713" y="3007429"/>
              <a:ext cx="261257" cy="573833"/>
            </a:xfrm>
            <a:prstGeom prst="rect">
              <a:avLst/>
            </a:prstGeom>
            <a:noFill/>
            <a:extLst>
              <a:ext uri="{909E8E84-426E-40DD-AFC4-6F175D3DCCD1}">
                <a14:hiddenFill xmlns:a14="http://schemas.microsoft.com/office/drawing/2010/main">
                  <a:solidFill>
                    <a:srgbClr val="FFFFFF"/>
                  </a:solidFill>
                </a14:hiddenFill>
              </a:ext>
            </a:extLst>
          </p:spPr>
        </p:pic>
        <p:pic>
          <p:nvPicPr>
            <p:cNvPr id="26" name="Picture 4" descr="Research explores ways to improve eyewitness recall | Binghamton News">
              <a:extLst>
                <a:ext uri="{FF2B5EF4-FFF2-40B4-BE49-F238E27FC236}">
                  <a16:creationId xmlns:a16="http://schemas.microsoft.com/office/drawing/2014/main" id="{BF87807F-371D-4F1B-A68F-B4B5E7B0317D}"/>
                </a:ext>
              </a:extLst>
            </p:cNvPr>
            <p:cNvPicPr>
              <a:picLocks noChangeAspect="1" noChangeArrowheads="1"/>
            </p:cNvPicPr>
            <p:nvPr/>
          </p:nvPicPr>
          <p:blipFill rotWithShape="1">
            <a:blip r:embed="rId11">
              <a:extLst>
                <a:ext uri="{BEBA8EAE-BF5A-486C-A8C5-ECC9F3942E4B}">
                  <a14:imgProps xmlns:a14="http://schemas.microsoft.com/office/drawing/2010/main">
                    <a14:imgLayer r:embed="rId12">
                      <a14:imgEffect>
                        <a14:backgroundRemoval t="10000" b="99375" l="9902" r="92953">
                          <a14:foregroundMark x1="90098" y1="50250" x2="92953" y2="56750"/>
                          <a14:foregroundMark x1="92953" y1="56750" x2="90277" y2="50625"/>
                          <a14:foregroundMark x1="42016" y1="98875" x2="43711" y2="91000"/>
                          <a14:foregroundMark x1="43711" y1="91000" x2="51026" y2="89375"/>
                          <a14:foregroundMark x1="51026" y1="89375" x2="70384" y2="90375"/>
                          <a14:foregroundMark x1="70384" y1="90375" x2="73060" y2="96875"/>
                          <a14:foregroundMark x1="73060" y1="96875" x2="67529" y2="99875"/>
                          <a14:foregroundMark x1="67529" y1="99875" x2="42730" y2="99375"/>
                          <a14:foregroundMark x1="42730" y1="99375" x2="42462" y2="98500"/>
                        </a14:backgroundRemoval>
                      </a14:imgEffect>
                    </a14:imgLayer>
                  </a14:imgProps>
                </a:ext>
                <a:ext uri="{28A0092B-C50C-407E-A947-70E740481C1C}">
                  <a14:useLocalDpi xmlns:a14="http://schemas.microsoft.com/office/drawing/2010/main" val="0"/>
                </a:ext>
              </a:extLst>
            </a:blip>
            <a:srcRect l="58366" t="35265" r="35563" b="46050"/>
            <a:stretch/>
          </p:blipFill>
          <p:spPr bwMode="auto">
            <a:xfrm>
              <a:off x="2511487" y="2808051"/>
              <a:ext cx="622040" cy="425465"/>
            </a:xfrm>
            <a:prstGeom prst="rect">
              <a:avLst/>
            </a:prstGeom>
            <a:noFill/>
            <a:extLst>
              <a:ext uri="{909E8E84-426E-40DD-AFC4-6F175D3DCCD1}">
                <a14:hiddenFill xmlns:a14="http://schemas.microsoft.com/office/drawing/2010/main">
                  <a:solidFill>
                    <a:srgbClr val="FFFFFF"/>
                  </a:solidFill>
                </a14:hiddenFill>
              </a:ext>
            </a:extLst>
          </p:spPr>
        </p:pic>
        <p:pic>
          <p:nvPicPr>
            <p:cNvPr id="27" name="Picture 4" descr="Research explores ways to improve eyewitness recall | Binghamton News">
              <a:extLst>
                <a:ext uri="{FF2B5EF4-FFF2-40B4-BE49-F238E27FC236}">
                  <a16:creationId xmlns:a16="http://schemas.microsoft.com/office/drawing/2014/main" id="{57D92333-9512-4C39-BB71-22C9E28EC60F}"/>
                </a:ext>
              </a:extLst>
            </p:cNvPr>
            <p:cNvPicPr>
              <a:picLocks noChangeAspect="1" noChangeArrowheads="1"/>
            </p:cNvPicPr>
            <p:nvPr/>
          </p:nvPicPr>
          <p:blipFill rotWithShape="1">
            <a:blip r:embed="rId11">
              <a:extLst>
                <a:ext uri="{BEBA8EAE-BF5A-486C-A8C5-ECC9F3942E4B}">
                  <a14:imgProps xmlns:a14="http://schemas.microsoft.com/office/drawing/2010/main">
                    <a14:imgLayer r:embed="rId12">
                      <a14:imgEffect>
                        <a14:backgroundRemoval t="10000" b="99375" l="9902" r="92953">
                          <a14:foregroundMark x1="90098" y1="50250" x2="92953" y2="56750"/>
                          <a14:foregroundMark x1="92953" y1="56750" x2="90277" y2="50625"/>
                          <a14:foregroundMark x1="42016" y1="98875" x2="43711" y2="91000"/>
                          <a14:foregroundMark x1="43711" y1="91000" x2="51026" y2="89375"/>
                          <a14:foregroundMark x1="51026" y1="89375" x2="70384" y2="90375"/>
                          <a14:foregroundMark x1="70384" y1="90375" x2="73060" y2="96875"/>
                          <a14:foregroundMark x1="73060" y1="96875" x2="67529" y2="99875"/>
                          <a14:foregroundMark x1="67529" y1="99875" x2="42730" y2="99375"/>
                          <a14:foregroundMark x1="42730" y1="99375" x2="42462" y2="98500"/>
                        </a14:backgroundRemoval>
                      </a14:imgEffect>
                    </a14:imgLayer>
                  </a14:imgProps>
                </a:ext>
                <a:ext uri="{28A0092B-C50C-407E-A947-70E740481C1C}">
                  <a14:useLocalDpi xmlns:a14="http://schemas.microsoft.com/office/drawing/2010/main" val="0"/>
                </a:ext>
              </a:extLst>
            </a:blip>
            <a:srcRect l="58366" t="35265" r="35563" b="46050"/>
            <a:stretch/>
          </p:blipFill>
          <p:spPr bwMode="auto">
            <a:xfrm>
              <a:off x="2118050" y="3762575"/>
              <a:ext cx="261257" cy="573833"/>
            </a:xfrm>
            <a:prstGeom prst="rect">
              <a:avLst/>
            </a:prstGeom>
            <a:noFill/>
            <a:extLst>
              <a:ext uri="{909E8E84-426E-40DD-AFC4-6F175D3DCCD1}">
                <a14:hiddenFill xmlns:a14="http://schemas.microsoft.com/office/drawing/2010/main">
                  <a:solidFill>
                    <a:srgbClr val="FFFFFF"/>
                  </a:solidFill>
                </a14:hiddenFill>
              </a:ext>
            </a:extLst>
          </p:spPr>
        </p:pic>
      </p:grpSp>
      <p:cxnSp>
        <p:nvCxnSpPr>
          <p:cNvPr id="28" name="Straight Arrow Connector 27">
            <a:extLst>
              <a:ext uri="{FF2B5EF4-FFF2-40B4-BE49-F238E27FC236}">
                <a16:creationId xmlns:a16="http://schemas.microsoft.com/office/drawing/2014/main" id="{CF09C8CF-CB7F-4B49-A2B2-2C010646A5BD}"/>
              </a:ext>
            </a:extLst>
          </p:cNvPr>
          <p:cNvCxnSpPr/>
          <p:nvPr/>
        </p:nvCxnSpPr>
        <p:spPr>
          <a:xfrm>
            <a:off x="3730706" y="5044663"/>
            <a:ext cx="503853"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pic>
        <p:nvPicPr>
          <p:cNvPr id="39" name="Picture 38" descr="A picture containing person, person, dress, wearing&#10;&#10;Description automatically generated">
            <a:extLst>
              <a:ext uri="{FF2B5EF4-FFF2-40B4-BE49-F238E27FC236}">
                <a16:creationId xmlns:a16="http://schemas.microsoft.com/office/drawing/2014/main" id="{443535EE-29C4-451B-9537-98DA5AC5C37E}"/>
              </a:ext>
            </a:extLst>
          </p:cNvPr>
          <p:cNvPicPr>
            <a:picLocks noChangeAspect="1"/>
          </p:cNvPicPr>
          <p:nvPr/>
        </p:nvPicPr>
        <p:blipFill>
          <a:blip r:embed="rId13">
            <a:extLst>
              <a:ext uri="{BEBA8EAE-BF5A-486C-A8C5-ECC9F3942E4B}">
                <a14:imgProps xmlns:a14="http://schemas.microsoft.com/office/drawing/2010/main">
                  <a14:imgLayer r:embed="rId14">
                    <a14:imgEffect>
                      <a14:backgroundRemoval t="7895" b="98947" l="10000" r="90000">
                        <a14:foregroundMark x1="30667" y1="8947" x2="64000" y2="2105"/>
                        <a14:foregroundMark x1="64000" y1="2105" x2="32000" y2="8947"/>
                        <a14:foregroundMark x1="32000" y1="8947" x2="31333" y2="8421"/>
                        <a14:foregroundMark x1="24000" y1="99474" x2="62667" y2="93158"/>
                        <a14:foregroundMark x1="62667" y1="93158" x2="26000" y2="98421"/>
                        <a14:foregroundMark x1="26000" y1="98421" x2="25333" y2="98947"/>
                      </a14:backgroundRemoval>
                    </a14:imgEffect>
                  </a14:imgLayer>
                </a14:imgProps>
              </a:ext>
            </a:extLst>
          </a:blip>
          <a:stretch>
            <a:fillRect/>
          </a:stretch>
        </p:blipFill>
        <p:spPr>
          <a:xfrm>
            <a:off x="2842977" y="4536396"/>
            <a:ext cx="370818" cy="469702"/>
          </a:xfrm>
          <a:prstGeom prst="rect">
            <a:avLst/>
          </a:prstGeom>
        </p:spPr>
      </p:pic>
      <p:pic>
        <p:nvPicPr>
          <p:cNvPr id="7170" name="Picture 2" descr="Forward Curved Arrow Royalty Free Cliparts, Vectors, And Stock  Illustration. Image 125445253.">
            <a:extLst>
              <a:ext uri="{FF2B5EF4-FFF2-40B4-BE49-F238E27FC236}">
                <a16:creationId xmlns:a16="http://schemas.microsoft.com/office/drawing/2014/main" id="{0D7750DE-90A5-4510-9D1E-F134E796E5D5}"/>
              </a:ext>
            </a:extLst>
          </p:cNvPr>
          <p:cNvPicPr>
            <a:picLocks noChangeAspect="1" noChangeArrowheads="1"/>
          </p:cNvPicPr>
          <p:nvPr/>
        </p:nvPicPr>
        <p:blipFill>
          <a:blip r:embed="rId15">
            <a:extLst>
              <a:ext uri="{BEBA8EAE-BF5A-486C-A8C5-ECC9F3942E4B}">
                <a14:imgProps xmlns:a14="http://schemas.microsoft.com/office/drawing/2010/main">
                  <a14:imgLayer r:embed="rId16">
                    <a14:imgEffect>
                      <a14:backgroundRemoval t="10000" b="90000" l="10000" r="90000"/>
                    </a14:imgEffect>
                  </a14:imgLayer>
                </a14:imgProps>
              </a:ext>
              <a:ext uri="{28A0092B-C50C-407E-A947-70E740481C1C}">
                <a14:useLocalDpi xmlns:a14="http://schemas.microsoft.com/office/drawing/2010/main" val="0"/>
              </a:ext>
            </a:extLst>
          </a:blip>
          <a:srcRect/>
          <a:stretch>
            <a:fillRect/>
          </a:stretch>
        </p:blipFill>
        <p:spPr bwMode="auto">
          <a:xfrm flipH="1">
            <a:off x="2887264" y="3249367"/>
            <a:ext cx="1988754" cy="2000148"/>
          </a:xfrm>
          <a:prstGeom prst="rect">
            <a:avLst/>
          </a:prstGeom>
          <a:noFill/>
          <a:extLst>
            <a:ext uri="{909E8E84-426E-40DD-AFC4-6F175D3DCCD1}">
              <a14:hiddenFill xmlns:a14="http://schemas.microsoft.com/office/drawing/2010/main">
                <a:solidFill>
                  <a:srgbClr val="FFFFFF"/>
                </a:solidFill>
              </a14:hiddenFill>
            </a:ext>
          </a:extLst>
        </p:spPr>
      </p:pic>
      <p:pic>
        <p:nvPicPr>
          <p:cNvPr id="29" name="Picture 28">
            <a:extLst>
              <a:ext uri="{FF2B5EF4-FFF2-40B4-BE49-F238E27FC236}">
                <a16:creationId xmlns:a16="http://schemas.microsoft.com/office/drawing/2014/main" id="{22A5351C-5A11-46E2-AAF0-D9952D8FB100}"/>
              </a:ext>
            </a:extLst>
          </p:cNvPr>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a:off x="7178307" y="3673493"/>
            <a:ext cx="1497925" cy="1044339"/>
          </a:xfrm>
          <a:prstGeom prst="rect">
            <a:avLst/>
          </a:prstGeom>
        </p:spPr>
      </p:pic>
      <p:sp>
        <p:nvSpPr>
          <p:cNvPr id="22" name="TextBox 21">
            <a:extLst>
              <a:ext uri="{FF2B5EF4-FFF2-40B4-BE49-F238E27FC236}">
                <a16:creationId xmlns:a16="http://schemas.microsoft.com/office/drawing/2014/main" id="{B84F75CB-BF33-43E8-87FF-143D81E58D55}"/>
              </a:ext>
            </a:extLst>
          </p:cNvPr>
          <p:cNvSpPr txBox="1"/>
          <p:nvPr/>
        </p:nvSpPr>
        <p:spPr>
          <a:xfrm>
            <a:off x="509419" y="4998151"/>
            <a:ext cx="1565062" cy="338554"/>
          </a:xfrm>
          <a:prstGeom prst="rect">
            <a:avLst/>
          </a:prstGeom>
          <a:noFill/>
        </p:spPr>
        <p:txBody>
          <a:bodyPr wrap="square" rtlCol="0">
            <a:spAutoFit/>
          </a:bodyPr>
          <a:lstStyle/>
          <a:p>
            <a:r>
              <a:rPr lang="en-US" sz="1600" dirty="0"/>
              <a:t>Forensic sample</a:t>
            </a:r>
          </a:p>
        </p:txBody>
      </p:sp>
      <p:sp>
        <p:nvSpPr>
          <p:cNvPr id="30" name="TextBox 29">
            <a:extLst>
              <a:ext uri="{FF2B5EF4-FFF2-40B4-BE49-F238E27FC236}">
                <a16:creationId xmlns:a16="http://schemas.microsoft.com/office/drawing/2014/main" id="{A30DEB07-09D8-4E7C-8B03-EC9346B66BD9}"/>
              </a:ext>
            </a:extLst>
          </p:cNvPr>
          <p:cNvSpPr txBox="1"/>
          <p:nvPr/>
        </p:nvSpPr>
        <p:spPr>
          <a:xfrm>
            <a:off x="5626096" y="4922872"/>
            <a:ext cx="1744224" cy="338554"/>
          </a:xfrm>
          <a:prstGeom prst="rect">
            <a:avLst/>
          </a:prstGeom>
          <a:noFill/>
        </p:spPr>
        <p:txBody>
          <a:bodyPr wrap="square" rtlCol="0">
            <a:spAutoFit/>
          </a:bodyPr>
          <a:lstStyle/>
          <a:p>
            <a:r>
              <a:rPr lang="en-US" sz="1600" dirty="0"/>
              <a:t>Reference sample</a:t>
            </a:r>
          </a:p>
        </p:txBody>
      </p:sp>
      <p:cxnSp>
        <p:nvCxnSpPr>
          <p:cNvPr id="31" name="Straight Arrow Connector 30">
            <a:extLst>
              <a:ext uri="{FF2B5EF4-FFF2-40B4-BE49-F238E27FC236}">
                <a16:creationId xmlns:a16="http://schemas.microsoft.com/office/drawing/2014/main" id="{C7E50AA3-7EF9-46F5-94E3-65D64DA8E3D6}"/>
              </a:ext>
            </a:extLst>
          </p:cNvPr>
          <p:cNvCxnSpPr/>
          <p:nvPr/>
        </p:nvCxnSpPr>
        <p:spPr>
          <a:xfrm>
            <a:off x="1983145" y="5179460"/>
            <a:ext cx="464316"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2" name="Straight Arrow Connector 31">
            <a:extLst>
              <a:ext uri="{FF2B5EF4-FFF2-40B4-BE49-F238E27FC236}">
                <a16:creationId xmlns:a16="http://schemas.microsoft.com/office/drawing/2014/main" id="{A956DFBB-1157-43E4-A1AE-5D0E2C9E67BC}"/>
              </a:ext>
            </a:extLst>
          </p:cNvPr>
          <p:cNvCxnSpPr>
            <a:cxnSpLocks/>
          </p:cNvCxnSpPr>
          <p:nvPr/>
        </p:nvCxnSpPr>
        <p:spPr>
          <a:xfrm flipH="1">
            <a:off x="5116240" y="5092149"/>
            <a:ext cx="545952"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custDataLst>
      <p:tags r:id="rId1"/>
    </p:custDataLst>
    <p:extLst>
      <p:ext uri="{BB962C8B-B14F-4D97-AF65-F5344CB8AC3E}">
        <p14:creationId xmlns:p14="http://schemas.microsoft.com/office/powerpoint/2010/main" val="29947701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1"/>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4"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p:cNvGraphicFramePr/>
          <p:nvPr>
            <p:extLst>
              <p:ext uri="{D42A27DB-BD31-4B8C-83A1-F6EECF244321}">
                <p14:modId xmlns:p14="http://schemas.microsoft.com/office/powerpoint/2010/main" val="57899563"/>
              </p:ext>
            </p:extLst>
          </p:nvPr>
        </p:nvGraphicFramePr>
        <p:xfrm>
          <a:off x="619125" y="1749284"/>
          <a:ext cx="4053236" cy="2543176"/>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9" name="Picture 8"/>
          <p:cNvPicPr>
            <a:picLocks noChangeAspect="1"/>
          </p:cNvPicPr>
          <p:nvPr/>
        </p:nvPicPr>
        <p:blipFill rotWithShape="1">
          <a:blip r:embed="rId9">
            <a:extLst>
              <a:ext uri="{28A0092B-C50C-407E-A947-70E740481C1C}">
                <a14:useLocalDpi xmlns:a14="http://schemas.microsoft.com/office/drawing/2010/main" val="0"/>
              </a:ext>
            </a:extLst>
          </a:blip>
          <a:srcRect l="5901" r="24124"/>
          <a:stretch/>
        </p:blipFill>
        <p:spPr>
          <a:xfrm>
            <a:off x="1675588" y="2686161"/>
            <a:ext cx="925551" cy="691724"/>
          </a:xfrm>
          <a:prstGeom prst="rect">
            <a:avLst/>
          </a:prstGeom>
        </p:spPr>
      </p:pic>
      <p:sp>
        <p:nvSpPr>
          <p:cNvPr id="10" name="Right Arrow 9"/>
          <p:cNvSpPr/>
          <p:nvPr/>
        </p:nvSpPr>
        <p:spPr>
          <a:xfrm>
            <a:off x="4808035" y="2949435"/>
            <a:ext cx="2447925" cy="158748"/>
          </a:xfrm>
          <a:prstGeom prst="rightArrow">
            <a:avLst/>
          </a:prstGeom>
          <a:solidFill>
            <a:srgbClr val="00B0F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1" name="Group 10"/>
          <p:cNvGrpSpPr/>
          <p:nvPr/>
        </p:nvGrpSpPr>
        <p:grpSpPr>
          <a:xfrm>
            <a:off x="7370320" y="2623678"/>
            <a:ext cx="1037700" cy="873759"/>
            <a:chOff x="2987" y="655319"/>
            <a:chExt cx="895230" cy="873759"/>
          </a:xfrm>
          <a:solidFill>
            <a:srgbClr val="FF0066"/>
          </a:solidFill>
        </p:grpSpPr>
        <p:sp>
          <p:nvSpPr>
            <p:cNvPr id="12" name="Rounded Rectangle 11"/>
            <p:cNvSpPr/>
            <p:nvPr/>
          </p:nvSpPr>
          <p:spPr>
            <a:xfrm>
              <a:off x="2987" y="655319"/>
              <a:ext cx="895230" cy="873759"/>
            </a:xfrm>
            <a:prstGeom prst="roundRect">
              <a:avLst/>
            </a:prstGeom>
            <a:grpFill/>
            <a:ln>
              <a:solidFill>
                <a:srgbClr val="FF0066"/>
              </a:solidFill>
            </a:ln>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13" name="Rounded Rectangle 4"/>
            <p:cNvSpPr txBox="1"/>
            <p:nvPr/>
          </p:nvSpPr>
          <p:spPr>
            <a:xfrm>
              <a:off x="45640" y="697972"/>
              <a:ext cx="809924" cy="788453"/>
            </a:xfrm>
            <a:prstGeom prst="rect">
              <a:avLst/>
            </a:prstGeom>
            <a:grpFill/>
            <a:ln>
              <a:solidFill>
                <a:srgbClr val="FF0066"/>
              </a:solidFill>
            </a:ln>
          </p:spPr>
          <p:style>
            <a:lnRef idx="0">
              <a:scrgbClr r="0" g="0" b="0"/>
            </a:lnRef>
            <a:fillRef idx="0">
              <a:scrgbClr r="0" g="0" b="0"/>
            </a:fillRef>
            <a:effectRef idx="0">
              <a:scrgbClr r="0" g="0" b="0"/>
            </a:effectRef>
            <a:fontRef idx="minor">
              <a:schemeClr val="lt1"/>
            </a:fontRef>
          </p:style>
          <p:txBody>
            <a:bodyPr spcFirstLastPara="0" vert="horz" wrap="square" lIns="57150" tIns="57150" rIns="57150" bIns="57150" numCol="1" spcCol="1270" anchor="ctr" anchorCtr="0">
              <a:noAutofit/>
            </a:bodyPr>
            <a:lstStyle/>
            <a:p>
              <a:pPr lvl="0" algn="ctr" defTabSz="666750">
                <a:lnSpc>
                  <a:spcPct val="90000"/>
                </a:lnSpc>
                <a:spcBef>
                  <a:spcPct val="0"/>
                </a:spcBef>
                <a:spcAft>
                  <a:spcPct val="35000"/>
                </a:spcAft>
              </a:pPr>
              <a:r>
                <a:rPr lang="en-US" sz="1500" kern="1200" dirty="0"/>
                <a:t>Trial</a:t>
              </a:r>
            </a:p>
          </p:txBody>
        </p:sp>
      </p:grpSp>
      <p:sp>
        <p:nvSpPr>
          <p:cNvPr id="14" name="TextBox 13"/>
          <p:cNvSpPr txBox="1"/>
          <p:nvPr/>
        </p:nvSpPr>
        <p:spPr>
          <a:xfrm>
            <a:off x="5341432" y="2644029"/>
            <a:ext cx="1460584" cy="369332"/>
          </a:xfrm>
          <a:prstGeom prst="rect">
            <a:avLst/>
          </a:prstGeom>
          <a:noFill/>
        </p:spPr>
        <p:txBody>
          <a:bodyPr wrap="square" rtlCol="0">
            <a:spAutoFit/>
          </a:bodyPr>
          <a:lstStyle/>
          <a:p>
            <a:r>
              <a:rPr lang="en-US"/>
              <a:t>Months later</a:t>
            </a:r>
            <a:endParaRPr lang="en-US" dirty="0"/>
          </a:p>
        </p:txBody>
      </p:sp>
      <p:sp>
        <p:nvSpPr>
          <p:cNvPr id="16" name="Title 1"/>
          <p:cNvSpPr>
            <a:spLocks noGrp="1"/>
          </p:cNvSpPr>
          <p:nvPr>
            <p:ph type="title"/>
          </p:nvPr>
        </p:nvSpPr>
        <p:spPr>
          <a:xfrm>
            <a:off x="457200" y="533400"/>
            <a:ext cx="8229600" cy="990600"/>
          </a:xfrm>
        </p:spPr>
        <p:txBody>
          <a:bodyPr>
            <a:normAutofit/>
          </a:bodyPr>
          <a:lstStyle/>
          <a:p>
            <a:r>
              <a:rPr lang="en-US"/>
              <a:t>Contaminated forensic evidence</a:t>
            </a:r>
            <a:endParaRPr lang="en-US" dirty="0"/>
          </a:p>
        </p:txBody>
      </p:sp>
      <p:pic>
        <p:nvPicPr>
          <p:cNvPr id="19" name="Picture 18" descr="A picture containing person, person, dress, wearing&#10;&#10;Description automatically generated">
            <a:extLst>
              <a:ext uri="{FF2B5EF4-FFF2-40B4-BE49-F238E27FC236}">
                <a16:creationId xmlns:a16="http://schemas.microsoft.com/office/drawing/2014/main" id="{F227B3D8-9D72-401E-BA94-7A46ABEC9F28}"/>
              </a:ext>
            </a:extLst>
          </p:cNvPr>
          <p:cNvPicPr>
            <a:picLocks noChangeAspect="1"/>
          </p:cNvPicPr>
          <p:nvPr/>
        </p:nvPicPr>
        <p:blipFill>
          <a:blip r:embed="rId10"/>
          <a:stretch>
            <a:fillRect/>
          </a:stretch>
        </p:blipFill>
        <p:spPr>
          <a:xfrm>
            <a:off x="4254138" y="4451235"/>
            <a:ext cx="856243" cy="1084574"/>
          </a:xfrm>
          <a:prstGeom prst="rect">
            <a:avLst/>
          </a:prstGeom>
        </p:spPr>
      </p:pic>
      <p:grpSp>
        <p:nvGrpSpPr>
          <p:cNvPr id="21" name="Group 20">
            <a:extLst>
              <a:ext uri="{FF2B5EF4-FFF2-40B4-BE49-F238E27FC236}">
                <a16:creationId xmlns:a16="http://schemas.microsoft.com/office/drawing/2014/main" id="{1D37AA97-0263-4543-AC83-5ADBEB80124E}"/>
              </a:ext>
            </a:extLst>
          </p:cNvPr>
          <p:cNvGrpSpPr/>
          <p:nvPr/>
        </p:nvGrpSpPr>
        <p:grpSpPr>
          <a:xfrm>
            <a:off x="2497303" y="4403169"/>
            <a:ext cx="1164599" cy="1180706"/>
            <a:chOff x="1642188" y="2575249"/>
            <a:chExt cx="2789853" cy="2828439"/>
          </a:xfrm>
        </p:grpSpPr>
        <p:pic>
          <p:nvPicPr>
            <p:cNvPr id="23" name="Picture 4" descr="Research explores ways to improve eyewitness recall | Binghamton News">
              <a:extLst>
                <a:ext uri="{FF2B5EF4-FFF2-40B4-BE49-F238E27FC236}">
                  <a16:creationId xmlns:a16="http://schemas.microsoft.com/office/drawing/2014/main" id="{69B5420F-65FE-4B78-9E56-D7412D49EF5C}"/>
                </a:ext>
              </a:extLst>
            </p:cNvPr>
            <p:cNvPicPr>
              <a:picLocks noChangeAspect="1" noChangeArrowheads="1"/>
            </p:cNvPicPr>
            <p:nvPr/>
          </p:nvPicPr>
          <p:blipFill rotWithShape="1">
            <a:blip r:embed="rId11">
              <a:extLst>
                <a:ext uri="{BEBA8EAE-BF5A-486C-A8C5-ECC9F3942E4B}">
                  <a14:imgProps xmlns:a14="http://schemas.microsoft.com/office/drawing/2010/main">
                    <a14:imgLayer r:embed="rId12">
                      <a14:imgEffect>
                        <a14:backgroundRemoval t="10000" b="99375" l="9902" r="92953">
                          <a14:foregroundMark x1="90098" y1="50250" x2="92953" y2="56750"/>
                          <a14:foregroundMark x1="92953" y1="56750" x2="90277" y2="50625"/>
                          <a14:foregroundMark x1="42016" y1="98875" x2="43711" y2="91000"/>
                          <a14:foregroundMark x1="43711" y1="91000" x2="51026" y2="89375"/>
                          <a14:foregroundMark x1="51026" y1="89375" x2="70384" y2="90375"/>
                          <a14:foregroundMark x1="70384" y1="90375" x2="73060" y2="96875"/>
                          <a14:foregroundMark x1="73060" y1="96875" x2="67529" y2="99875"/>
                          <a14:foregroundMark x1="67529" y1="99875" x2="42730" y2="99375"/>
                          <a14:foregroundMark x1="42730" y1="99375" x2="42462" y2="98500"/>
                        </a14:backgroundRemoval>
                      </a14:imgEffect>
                    </a14:imgLayer>
                  </a14:imgProps>
                </a:ext>
                <a:ext uri="{28A0092B-C50C-407E-A947-70E740481C1C}">
                  <a14:useLocalDpi xmlns:a14="http://schemas.microsoft.com/office/drawing/2010/main" val="0"/>
                </a:ext>
              </a:extLst>
            </a:blip>
            <a:srcRect l="31911" t="7900" r="3253"/>
            <a:stretch/>
          </p:blipFill>
          <p:spPr bwMode="auto">
            <a:xfrm>
              <a:off x="1642188" y="2575249"/>
              <a:ext cx="2789853" cy="2828439"/>
            </a:xfrm>
            <a:prstGeom prst="rect">
              <a:avLst/>
            </a:prstGeom>
            <a:noFill/>
            <a:extLst>
              <a:ext uri="{909E8E84-426E-40DD-AFC4-6F175D3DCCD1}">
                <a14:hiddenFill xmlns:a14="http://schemas.microsoft.com/office/drawing/2010/main">
                  <a:solidFill>
                    <a:srgbClr val="FFFFFF"/>
                  </a:solidFill>
                </a14:hiddenFill>
              </a:ext>
            </a:extLst>
          </p:spPr>
        </p:pic>
        <p:pic>
          <p:nvPicPr>
            <p:cNvPr id="24" name="Picture 4" descr="Research explores ways to improve eyewitness recall | Binghamton News">
              <a:extLst>
                <a:ext uri="{FF2B5EF4-FFF2-40B4-BE49-F238E27FC236}">
                  <a16:creationId xmlns:a16="http://schemas.microsoft.com/office/drawing/2014/main" id="{87D09F48-EB90-4123-B838-B66081C45C39}"/>
                </a:ext>
              </a:extLst>
            </p:cNvPr>
            <p:cNvPicPr>
              <a:picLocks noChangeAspect="1" noChangeArrowheads="1"/>
            </p:cNvPicPr>
            <p:nvPr/>
          </p:nvPicPr>
          <p:blipFill rotWithShape="1">
            <a:blip r:embed="rId11">
              <a:extLst>
                <a:ext uri="{BEBA8EAE-BF5A-486C-A8C5-ECC9F3942E4B}">
                  <a14:imgProps xmlns:a14="http://schemas.microsoft.com/office/drawing/2010/main">
                    <a14:imgLayer r:embed="rId12">
                      <a14:imgEffect>
                        <a14:backgroundRemoval t="10000" b="99375" l="9902" r="92953">
                          <a14:foregroundMark x1="90098" y1="50250" x2="92953" y2="56750"/>
                          <a14:foregroundMark x1="92953" y1="56750" x2="90277" y2="50625"/>
                          <a14:foregroundMark x1="42016" y1="98875" x2="43711" y2="91000"/>
                          <a14:foregroundMark x1="43711" y1="91000" x2="51026" y2="89375"/>
                          <a14:foregroundMark x1="51026" y1="89375" x2="70384" y2="90375"/>
                          <a14:foregroundMark x1="70384" y1="90375" x2="73060" y2="96875"/>
                          <a14:foregroundMark x1="73060" y1="96875" x2="67529" y2="99875"/>
                          <a14:foregroundMark x1="67529" y1="99875" x2="42730" y2="99375"/>
                          <a14:foregroundMark x1="42730" y1="99375" x2="42462" y2="98500"/>
                        </a14:backgroundRemoval>
                      </a14:imgEffect>
                    </a14:imgLayer>
                  </a14:imgProps>
                </a:ext>
                <a:ext uri="{28A0092B-C50C-407E-A947-70E740481C1C}">
                  <a14:useLocalDpi xmlns:a14="http://schemas.microsoft.com/office/drawing/2010/main" val="0"/>
                </a:ext>
              </a:extLst>
            </a:blip>
            <a:srcRect l="58366" t="35265" r="35563" b="46050"/>
            <a:stretch/>
          </p:blipFill>
          <p:spPr bwMode="auto">
            <a:xfrm>
              <a:off x="1987419" y="3163079"/>
              <a:ext cx="1306287" cy="1121686"/>
            </a:xfrm>
            <a:prstGeom prst="rect">
              <a:avLst/>
            </a:prstGeom>
            <a:noFill/>
            <a:extLst>
              <a:ext uri="{909E8E84-426E-40DD-AFC4-6F175D3DCCD1}">
                <a14:hiddenFill xmlns:a14="http://schemas.microsoft.com/office/drawing/2010/main">
                  <a:solidFill>
                    <a:srgbClr val="FFFFFF"/>
                  </a:solidFill>
                </a14:hiddenFill>
              </a:ext>
            </a:extLst>
          </p:spPr>
        </p:pic>
        <p:pic>
          <p:nvPicPr>
            <p:cNvPr id="25" name="Picture 4" descr="Research explores ways to improve eyewitness recall | Binghamton News">
              <a:extLst>
                <a:ext uri="{FF2B5EF4-FFF2-40B4-BE49-F238E27FC236}">
                  <a16:creationId xmlns:a16="http://schemas.microsoft.com/office/drawing/2014/main" id="{5D6142E2-89BB-4F80-A2DE-84AD3E198CDB}"/>
                </a:ext>
              </a:extLst>
            </p:cNvPr>
            <p:cNvPicPr>
              <a:picLocks noChangeAspect="1" noChangeArrowheads="1"/>
            </p:cNvPicPr>
            <p:nvPr/>
          </p:nvPicPr>
          <p:blipFill rotWithShape="1">
            <a:blip r:embed="rId11">
              <a:extLst>
                <a:ext uri="{BEBA8EAE-BF5A-486C-A8C5-ECC9F3942E4B}">
                  <a14:imgProps xmlns:a14="http://schemas.microsoft.com/office/drawing/2010/main">
                    <a14:imgLayer r:embed="rId12">
                      <a14:imgEffect>
                        <a14:backgroundRemoval t="10000" b="99375" l="9902" r="92953">
                          <a14:foregroundMark x1="90098" y1="50250" x2="92953" y2="56750"/>
                          <a14:foregroundMark x1="92953" y1="56750" x2="90277" y2="50625"/>
                          <a14:foregroundMark x1="42016" y1="98875" x2="43711" y2="91000"/>
                          <a14:foregroundMark x1="43711" y1="91000" x2="51026" y2="89375"/>
                          <a14:foregroundMark x1="51026" y1="89375" x2="70384" y2="90375"/>
                          <a14:foregroundMark x1="70384" y1="90375" x2="73060" y2="96875"/>
                          <a14:foregroundMark x1="73060" y1="96875" x2="67529" y2="99875"/>
                          <a14:foregroundMark x1="67529" y1="99875" x2="42730" y2="99375"/>
                          <a14:foregroundMark x1="42730" y1="99375" x2="42462" y2="98500"/>
                        </a14:backgroundRemoval>
                      </a14:imgEffect>
                    </a14:imgLayer>
                  </a14:imgProps>
                </a:ext>
                <a:ext uri="{28A0092B-C50C-407E-A947-70E740481C1C}">
                  <a14:useLocalDpi xmlns:a14="http://schemas.microsoft.com/office/drawing/2010/main" val="0"/>
                </a:ext>
              </a:extLst>
            </a:blip>
            <a:srcRect l="58366" t="35265" r="35563" b="46050"/>
            <a:stretch/>
          </p:blipFill>
          <p:spPr bwMode="auto">
            <a:xfrm>
              <a:off x="2108713" y="3007429"/>
              <a:ext cx="261257" cy="573833"/>
            </a:xfrm>
            <a:prstGeom prst="rect">
              <a:avLst/>
            </a:prstGeom>
            <a:noFill/>
            <a:extLst>
              <a:ext uri="{909E8E84-426E-40DD-AFC4-6F175D3DCCD1}">
                <a14:hiddenFill xmlns:a14="http://schemas.microsoft.com/office/drawing/2010/main">
                  <a:solidFill>
                    <a:srgbClr val="FFFFFF"/>
                  </a:solidFill>
                </a14:hiddenFill>
              </a:ext>
            </a:extLst>
          </p:spPr>
        </p:pic>
        <p:pic>
          <p:nvPicPr>
            <p:cNvPr id="26" name="Picture 4" descr="Research explores ways to improve eyewitness recall | Binghamton News">
              <a:extLst>
                <a:ext uri="{FF2B5EF4-FFF2-40B4-BE49-F238E27FC236}">
                  <a16:creationId xmlns:a16="http://schemas.microsoft.com/office/drawing/2014/main" id="{BF87807F-371D-4F1B-A68F-B4B5E7B0317D}"/>
                </a:ext>
              </a:extLst>
            </p:cNvPr>
            <p:cNvPicPr>
              <a:picLocks noChangeAspect="1" noChangeArrowheads="1"/>
            </p:cNvPicPr>
            <p:nvPr/>
          </p:nvPicPr>
          <p:blipFill rotWithShape="1">
            <a:blip r:embed="rId11">
              <a:extLst>
                <a:ext uri="{BEBA8EAE-BF5A-486C-A8C5-ECC9F3942E4B}">
                  <a14:imgProps xmlns:a14="http://schemas.microsoft.com/office/drawing/2010/main">
                    <a14:imgLayer r:embed="rId12">
                      <a14:imgEffect>
                        <a14:backgroundRemoval t="10000" b="99375" l="9902" r="92953">
                          <a14:foregroundMark x1="90098" y1="50250" x2="92953" y2="56750"/>
                          <a14:foregroundMark x1="92953" y1="56750" x2="90277" y2="50625"/>
                          <a14:foregroundMark x1="42016" y1="98875" x2="43711" y2="91000"/>
                          <a14:foregroundMark x1="43711" y1="91000" x2="51026" y2="89375"/>
                          <a14:foregroundMark x1="51026" y1="89375" x2="70384" y2="90375"/>
                          <a14:foregroundMark x1="70384" y1="90375" x2="73060" y2="96875"/>
                          <a14:foregroundMark x1="73060" y1="96875" x2="67529" y2="99875"/>
                          <a14:foregroundMark x1="67529" y1="99875" x2="42730" y2="99375"/>
                          <a14:foregroundMark x1="42730" y1="99375" x2="42462" y2="98500"/>
                        </a14:backgroundRemoval>
                      </a14:imgEffect>
                    </a14:imgLayer>
                  </a14:imgProps>
                </a:ext>
                <a:ext uri="{28A0092B-C50C-407E-A947-70E740481C1C}">
                  <a14:useLocalDpi xmlns:a14="http://schemas.microsoft.com/office/drawing/2010/main" val="0"/>
                </a:ext>
              </a:extLst>
            </a:blip>
            <a:srcRect l="58366" t="35265" r="35563" b="46050"/>
            <a:stretch/>
          </p:blipFill>
          <p:spPr bwMode="auto">
            <a:xfrm>
              <a:off x="2511487" y="2808051"/>
              <a:ext cx="622040" cy="425465"/>
            </a:xfrm>
            <a:prstGeom prst="rect">
              <a:avLst/>
            </a:prstGeom>
            <a:noFill/>
            <a:extLst>
              <a:ext uri="{909E8E84-426E-40DD-AFC4-6F175D3DCCD1}">
                <a14:hiddenFill xmlns:a14="http://schemas.microsoft.com/office/drawing/2010/main">
                  <a:solidFill>
                    <a:srgbClr val="FFFFFF"/>
                  </a:solidFill>
                </a14:hiddenFill>
              </a:ext>
            </a:extLst>
          </p:spPr>
        </p:pic>
        <p:pic>
          <p:nvPicPr>
            <p:cNvPr id="27" name="Picture 4" descr="Research explores ways to improve eyewitness recall | Binghamton News">
              <a:extLst>
                <a:ext uri="{FF2B5EF4-FFF2-40B4-BE49-F238E27FC236}">
                  <a16:creationId xmlns:a16="http://schemas.microsoft.com/office/drawing/2014/main" id="{57D92333-9512-4C39-BB71-22C9E28EC60F}"/>
                </a:ext>
              </a:extLst>
            </p:cNvPr>
            <p:cNvPicPr>
              <a:picLocks noChangeAspect="1" noChangeArrowheads="1"/>
            </p:cNvPicPr>
            <p:nvPr/>
          </p:nvPicPr>
          <p:blipFill rotWithShape="1">
            <a:blip r:embed="rId11">
              <a:extLst>
                <a:ext uri="{BEBA8EAE-BF5A-486C-A8C5-ECC9F3942E4B}">
                  <a14:imgProps xmlns:a14="http://schemas.microsoft.com/office/drawing/2010/main">
                    <a14:imgLayer r:embed="rId12">
                      <a14:imgEffect>
                        <a14:backgroundRemoval t="10000" b="99375" l="9902" r="92953">
                          <a14:foregroundMark x1="90098" y1="50250" x2="92953" y2="56750"/>
                          <a14:foregroundMark x1="92953" y1="56750" x2="90277" y2="50625"/>
                          <a14:foregroundMark x1="42016" y1="98875" x2="43711" y2="91000"/>
                          <a14:foregroundMark x1="43711" y1="91000" x2="51026" y2="89375"/>
                          <a14:foregroundMark x1="51026" y1="89375" x2="70384" y2="90375"/>
                          <a14:foregroundMark x1="70384" y1="90375" x2="73060" y2="96875"/>
                          <a14:foregroundMark x1="73060" y1="96875" x2="67529" y2="99875"/>
                          <a14:foregroundMark x1="67529" y1="99875" x2="42730" y2="99375"/>
                          <a14:foregroundMark x1="42730" y1="99375" x2="42462" y2="98500"/>
                        </a14:backgroundRemoval>
                      </a14:imgEffect>
                    </a14:imgLayer>
                  </a14:imgProps>
                </a:ext>
                <a:ext uri="{28A0092B-C50C-407E-A947-70E740481C1C}">
                  <a14:useLocalDpi xmlns:a14="http://schemas.microsoft.com/office/drawing/2010/main" val="0"/>
                </a:ext>
              </a:extLst>
            </a:blip>
            <a:srcRect l="58366" t="35265" r="35563" b="46050"/>
            <a:stretch/>
          </p:blipFill>
          <p:spPr bwMode="auto">
            <a:xfrm>
              <a:off x="2118050" y="3762575"/>
              <a:ext cx="261257" cy="573833"/>
            </a:xfrm>
            <a:prstGeom prst="rect">
              <a:avLst/>
            </a:prstGeom>
            <a:noFill/>
            <a:extLst>
              <a:ext uri="{909E8E84-426E-40DD-AFC4-6F175D3DCCD1}">
                <a14:hiddenFill xmlns:a14="http://schemas.microsoft.com/office/drawing/2010/main">
                  <a:solidFill>
                    <a:srgbClr val="FFFFFF"/>
                  </a:solidFill>
                </a14:hiddenFill>
              </a:ext>
            </a:extLst>
          </p:spPr>
        </p:pic>
      </p:grpSp>
      <p:cxnSp>
        <p:nvCxnSpPr>
          <p:cNvPr id="28" name="Straight Arrow Connector 27">
            <a:extLst>
              <a:ext uri="{FF2B5EF4-FFF2-40B4-BE49-F238E27FC236}">
                <a16:creationId xmlns:a16="http://schemas.microsoft.com/office/drawing/2014/main" id="{CF09C8CF-CB7F-4B49-A2B2-2C010646A5BD}"/>
              </a:ext>
            </a:extLst>
          </p:cNvPr>
          <p:cNvCxnSpPr/>
          <p:nvPr/>
        </p:nvCxnSpPr>
        <p:spPr>
          <a:xfrm>
            <a:off x="3730706" y="5044663"/>
            <a:ext cx="503853"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pic>
        <p:nvPicPr>
          <p:cNvPr id="29" name="Picture 2" descr="Forward Curved Arrow Royalty Free Cliparts, Vectors, And Stock  Illustration. Image 125445253.">
            <a:extLst>
              <a:ext uri="{FF2B5EF4-FFF2-40B4-BE49-F238E27FC236}">
                <a16:creationId xmlns:a16="http://schemas.microsoft.com/office/drawing/2014/main" id="{0F8BEE19-0C66-46D0-9B31-5B71737AE7E7}"/>
              </a:ext>
            </a:extLst>
          </p:cNvPr>
          <p:cNvPicPr>
            <a:picLocks noChangeAspect="1" noChangeArrowheads="1"/>
          </p:cNvPicPr>
          <p:nvPr/>
        </p:nvPicPr>
        <p:blipFill>
          <a:blip r:embed="rId13">
            <a:extLst>
              <a:ext uri="{BEBA8EAE-BF5A-486C-A8C5-ECC9F3942E4B}">
                <a14:imgProps xmlns:a14="http://schemas.microsoft.com/office/drawing/2010/main">
                  <a14:imgLayer r:embed="rId14">
                    <a14:imgEffect>
                      <a14:backgroundRemoval t="10000" b="90000" l="10000" r="90000"/>
                    </a14:imgEffect>
                  </a14:imgLayer>
                </a14:imgProps>
              </a:ext>
              <a:ext uri="{28A0092B-C50C-407E-A947-70E740481C1C}">
                <a14:useLocalDpi xmlns:a14="http://schemas.microsoft.com/office/drawing/2010/main" val="0"/>
              </a:ext>
            </a:extLst>
          </a:blip>
          <a:srcRect/>
          <a:stretch>
            <a:fillRect/>
          </a:stretch>
        </p:blipFill>
        <p:spPr bwMode="auto">
          <a:xfrm flipH="1">
            <a:off x="2887264" y="3249367"/>
            <a:ext cx="1988754" cy="2000148"/>
          </a:xfrm>
          <a:prstGeom prst="rect">
            <a:avLst/>
          </a:prstGeom>
          <a:noFill/>
          <a:extLst>
            <a:ext uri="{909E8E84-426E-40DD-AFC4-6F175D3DCCD1}">
              <a14:hiddenFill xmlns:a14="http://schemas.microsoft.com/office/drawing/2010/main">
                <a:solidFill>
                  <a:srgbClr val="FFFFFF"/>
                </a:solidFill>
              </a14:hiddenFill>
            </a:ext>
          </a:extLst>
        </p:spPr>
      </p:pic>
      <p:pic>
        <p:nvPicPr>
          <p:cNvPr id="30" name="Picture 29">
            <a:extLst>
              <a:ext uri="{FF2B5EF4-FFF2-40B4-BE49-F238E27FC236}">
                <a16:creationId xmlns:a16="http://schemas.microsoft.com/office/drawing/2014/main" id="{FAC6A030-923C-454D-8069-72257D33FB4C}"/>
              </a:ext>
            </a:extLst>
          </p:cNvPr>
          <p:cNvPicPr>
            <a:picLocks noChangeAspect="1"/>
          </p:cNvPicPr>
          <p:nvPr/>
        </p:nvPicPr>
        <p:blipFill>
          <a:blip r:embed="rId15">
            <a:extLst>
              <a:ext uri="{BEBA8EAE-BF5A-486C-A8C5-ECC9F3942E4B}">
                <a14:imgProps xmlns:a14="http://schemas.microsoft.com/office/drawing/2010/main">
                  <a14:imgLayer r:embed="rId16">
                    <a14:imgEffect>
                      <a14:backgroundRemoval t="763" b="89313" l="9735" r="98230">
                        <a14:foregroundMark x1="16814" y1="9924" x2="42478" y2="10687"/>
                        <a14:foregroundMark x1="42478" y1="10687" x2="16814" y2="7634"/>
                        <a14:foregroundMark x1="16814" y1="7634" x2="14159" y2="12214"/>
                        <a14:foregroundMark x1="36500" y1="78300" x2="35405" y2="78017"/>
                        <a14:foregroundMark x1="61062" y1="3053" x2="30973" y2="4580"/>
                        <a14:foregroundMark x1="30973" y1="4580" x2="57522" y2="763"/>
                        <a14:foregroundMark x1="57522" y1="763" x2="61062" y2="3817"/>
                        <a14:backgroundMark x1="20354" y1="65649" x2="20354" y2="87023"/>
                        <a14:backgroundMark x1="20354" y1="87023" x2="50442" y2="93893"/>
                        <a14:backgroundMark x1="50442" y1="93893" x2="97345" y2="72519"/>
                        <a14:backgroundMark x1="97345" y1="72519" x2="99115" y2="97710"/>
                        <a14:backgroundMark x1="99115" y1="97710" x2="14159" y2="98473"/>
                        <a14:backgroundMark x1="14159" y1="98473" x2="0" y2="79389"/>
                        <a14:backgroundMark x1="0" y1="79389" x2="17699" y2="63359"/>
                        <a14:backgroundMark x1="17699" y1="63359" x2="18584" y2="64122"/>
                        <a14:backgroundMark x1="71681" y1="61069" x2="61062" y2="80916"/>
                        <a14:backgroundMark x1="61062" y1="80916" x2="71681" y2="61832"/>
                        <a14:backgroundMark x1="71681" y1="61832" x2="71681" y2="61832"/>
                      </a14:backgroundRemoval>
                    </a14:imgEffect>
                    <a14:imgEffect>
                      <a14:artisticBlur/>
                    </a14:imgEffect>
                  </a14:imgLayer>
                </a14:imgProps>
              </a:ext>
            </a:extLst>
          </a:blip>
          <a:stretch>
            <a:fillRect/>
          </a:stretch>
        </p:blipFill>
        <p:spPr>
          <a:xfrm>
            <a:off x="2866801" y="4583579"/>
            <a:ext cx="425602" cy="493396"/>
          </a:xfrm>
          <a:prstGeom prst="rect">
            <a:avLst/>
          </a:prstGeom>
        </p:spPr>
      </p:pic>
      <p:sp>
        <p:nvSpPr>
          <p:cNvPr id="31" name="TextBox 30">
            <a:extLst>
              <a:ext uri="{FF2B5EF4-FFF2-40B4-BE49-F238E27FC236}">
                <a16:creationId xmlns:a16="http://schemas.microsoft.com/office/drawing/2014/main" id="{BA23A363-A7AC-488F-9EF9-21D20309B75B}"/>
              </a:ext>
            </a:extLst>
          </p:cNvPr>
          <p:cNvSpPr txBox="1"/>
          <p:nvPr/>
        </p:nvSpPr>
        <p:spPr>
          <a:xfrm>
            <a:off x="5454855" y="4372895"/>
            <a:ext cx="3317670" cy="1200329"/>
          </a:xfrm>
          <a:prstGeom prst="rect">
            <a:avLst/>
          </a:prstGeom>
          <a:noFill/>
        </p:spPr>
        <p:txBody>
          <a:bodyPr wrap="square" rtlCol="0">
            <a:spAutoFit/>
          </a:bodyPr>
          <a:lstStyle/>
          <a:p>
            <a:r>
              <a:rPr lang="en-US" dirty="0"/>
              <a:t>The first test unintentionally ― but unavoidably and irretrievably ― changes the witness’s memory for the suspect.</a:t>
            </a:r>
          </a:p>
        </p:txBody>
      </p:sp>
    </p:spTree>
    <p:custDataLst>
      <p:tags r:id="rId1"/>
    </p:custDataLst>
    <p:extLst>
      <p:ext uri="{BB962C8B-B14F-4D97-AF65-F5344CB8AC3E}">
        <p14:creationId xmlns:p14="http://schemas.microsoft.com/office/powerpoint/2010/main" val="332663473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43423E-1FE5-40A6-8669-940579C5C427}"/>
              </a:ext>
            </a:extLst>
          </p:cNvPr>
          <p:cNvSpPr>
            <a:spLocks noGrp="1"/>
          </p:cNvSpPr>
          <p:nvPr>
            <p:ph type="title"/>
          </p:nvPr>
        </p:nvSpPr>
        <p:spPr/>
        <p:txBody>
          <a:bodyPr/>
          <a:lstStyle/>
          <a:p>
            <a:r>
              <a:rPr lang="en-US"/>
              <a:t>Charman &amp; Cahill (</a:t>
            </a:r>
            <a:r>
              <a:rPr lang="en-US" dirty="0"/>
              <a:t>2012)</a:t>
            </a:r>
          </a:p>
        </p:txBody>
      </p:sp>
      <p:sp>
        <p:nvSpPr>
          <p:cNvPr id="4" name="Rectangle 3">
            <a:extLst>
              <a:ext uri="{FF2B5EF4-FFF2-40B4-BE49-F238E27FC236}">
                <a16:creationId xmlns:a16="http://schemas.microsoft.com/office/drawing/2014/main" id="{7449F4EB-3E53-4C44-832B-45A0EB3FCB66}"/>
              </a:ext>
            </a:extLst>
          </p:cNvPr>
          <p:cNvSpPr/>
          <p:nvPr/>
        </p:nvSpPr>
        <p:spPr>
          <a:xfrm>
            <a:off x="3320085" y="2301061"/>
            <a:ext cx="2313050" cy="1847374"/>
          </a:xfrm>
          <a:prstGeom prst="rect">
            <a:avLst/>
          </a:prstGeom>
          <a:solidFill>
            <a:schemeClr val="bg1"/>
          </a:solidFill>
        </p:spPr>
        <p:style>
          <a:lnRef idx="1">
            <a:schemeClr val="accent1"/>
          </a:lnRef>
          <a:fillRef idx="3">
            <a:schemeClr val="accent1"/>
          </a:fillRef>
          <a:effectRef idx="2">
            <a:schemeClr val="accent1"/>
          </a:effectRef>
          <a:fontRef idx="minor">
            <a:schemeClr val="lt1"/>
          </a:fontRef>
        </p:style>
        <p:txBody>
          <a:bodyPr rtlCol="0" anchor="t" anchorCtr="0"/>
          <a:lstStyle/>
          <a:p>
            <a:pPr algn="ctr"/>
            <a:endParaRPr lang="en-US" dirty="0">
              <a:solidFill>
                <a:schemeClr val="tx1"/>
              </a:solidFill>
            </a:endParaRPr>
          </a:p>
        </p:txBody>
      </p:sp>
      <p:pic>
        <p:nvPicPr>
          <p:cNvPr id="5" name="Picture 4" descr="cid:AAE7A25F-766A-4A79-A993-E1240A9938C0">
            <a:extLst>
              <a:ext uri="{FF2B5EF4-FFF2-40B4-BE49-F238E27FC236}">
                <a16:creationId xmlns:a16="http://schemas.microsoft.com/office/drawing/2014/main" id="{957057F3-C597-430E-978D-9468A5A69B96}"/>
              </a:ext>
            </a:extLst>
          </p:cNvPr>
          <p:cNvPicPr>
            <a:picLocks noChangeAspect="1"/>
          </p:cNvPicPr>
          <p:nvPr/>
        </p:nvPicPr>
        <p:blipFill>
          <a:blip r:embed="rId3" r:link="rId4">
            <a:extLst>
              <a:ext uri="{28A0092B-C50C-407E-A947-70E740481C1C}">
                <a14:useLocalDpi xmlns:a14="http://schemas.microsoft.com/office/drawing/2010/main" val="0"/>
              </a:ext>
            </a:extLst>
          </a:blip>
          <a:srcRect/>
          <a:stretch>
            <a:fillRect/>
          </a:stretch>
        </p:blipFill>
        <p:spPr bwMode="auto">
          <a:xfrm>
            <a:off x="3311931" y="2300564"/>
            <a:ext cx="2313050" cy="1847873"/>
          </a:xfrm>
          <a:prstGeom prst="rect">
            <a:avLst/>
          </a:prstGeom>
          <a:noFill/>
          <a:ln>
            <a:noFill/>
          </a:ln>
        </p:spPr>
      </p:pic>
      <p:grpSp>
        <p:nvGrpSpPr>
          <p:cNvPr id="26" name="Group 25">
            <a:extLst>
              <a:ext uri="{FF2B5EF4-FFF2-40B4-BE49-F238E27FC236}">
                <a16:creationId xmlns:a16="http://schemas.microsoft.com/office/drawing/2014/main" id="{3DB97AE3-23EE-49A3-ACA5-0B45BDC89543}"/>
              </a:ext>
            </a:extLst>
          </p:cNvPr>
          <p:cNvGrpSpPr>
            <a:grpSpLocks noChangeAspect="1"/>
          </p:cNvGrpSpPr>
          <p:nvPr/>
        </p:nvGrpSpPr>
        <p:grpSpPr>
          <a:xfrm>
            <a:off x="6380714" y="2072444"/>
            <a:ext cx="1330441" cy="3831371"/>
            <a:chOff x="6452470" y="1297978"/>
            <a:chExt cx="1745491" cy="5026622"/>
          </a:xfrm>
        </p:grpSpPr>
        <p:pic>
          <p:nvPicPr>
            <p:cNvPr id="7" name="Picture 6" descr="cid:AAE7A25F-766A-4A79-A993-E1240A9938C0">
              <a:extLst>
                <a:ext uri="{FF2B5EF4-FFF2-40B4-BE49-F238E27FC236}">
                  <a16:creationId xmlns:a16="http://schemas.microsoft.com/office/drawing/2014/main" id="{8FA4595B-3FEE-4E32-8510-89620A1F1A66}"/>
                </a:ext>
              </a:extLst>
            </p:cNvPr>
            <p:cNvPicPr>
              <a:picLocks noChangeAspect="1"/>
            </p:cNvPicPr>
            <p:nvPr/>
          </p:nvPicPr>
          <p:blipFill rotWithShape="1">
            <a:blip r:embed="rId3" r:link="rId4">
              <a:extLst>
                <a:ext uri="{28A0092B-C50C-407E-A947-70E740481C1C}">
                  <a14:useLocalDpi xmlns:a14="http://schemas.microsoft.com/office/drawing/2010/main" val="0"/>
                </a:ext>
              </a:extLst>
            </a:blip>
            <a:srcRect r="64769" b="50527"/>
            <a:stretch>
              <a:fillRect/>
            </a:stretch>
          </p:blipFill>
          <p:spPr bwMode="auto">
            <a:xfrm>
              <a:off x="6467933" y="1297978"/>
              <a:ext cx="927463" cy="1040475"/>
            </a:xfrm>
            <a:prstGeom prst="rect">
              <a:avLst/>
            </a:prstGeom>
            <a:noFill/>
            <a:ln>
              <a:noFill/>
            </a:ln>
          </p:spPr>
        </p:pic>
        <p:pic>
          <p:nvPicPr>
            <p:cNvPr id="8" name="Picture 7" descr="cid:AAE7A25F-766A-4A79-A993-E1240A9938C0">
              <a:extLst>
                <a:ext uri="{FF2B5EF4-FFF2-40B4-BE49-F238E27FC236}">
                  <a16:creationId xmlns:a16="http://schemas.microsoft.com/office/drawing/2014/main" id="{863D014D-C624-4032-8892-E270CEF559DF}"/>
                </a:ext>
              </a:extLst>
            </p:cNvPr>
            <p:cNvPicPr>
              <a:picLocks noChangeAspect="1"/>
            </p:cNvPicPr>
            <p:nvPr/>
          </p:nvPicPr>
          <p:blipFill rotWithShape="1">
            <a:blip r:embed="rId3" r:link="rId4">
              <a:extLst>
                <a:ext uri="{28A0092B-C50C-407E-A947-70E740481C1C}">
                  <a14:useLocalDpi xmlns:a14="http://schemas.microsoft.com/office/drawing/2010/main" val="0"/>
                </a:ext>
              </a:extLst>
            </a:blip>
            <a:srcRect l="33246" r="34666" b="50527"/>
            <a:stretch>
              <a:fillRect/>
            </a:stretch>
          </p:blipFill>
          <p:spPr bwMode="auto">
            <a:xfrm>
              <a:off x="7353230" y="3252252"/>
              <a:ext cx="844731" cy="1040475"/>
            </a:xfrm>
            <a:prstGeom prst="rect">
              <a:avLst/>
            </a:prstGeom>
            <a:noFill/>
            <a:ln>
              <a:noFill/>
            </a:ln>
          </p:spPr>
        </p:pic>
        <p:pic>
          <p:nvPicPr>
            <p:cNvPr id="9" name="Picture 8" descr="cid:AAE7A25F-766A-4A79-A993-E1240A9938C0">
              <a:extLst>
                <a:ext uri="{FF2B5EF4-FFF2-40B4-BE49-F238E27FC236}">
                  <a16:creationId xmlns:a16="http://schemas.microsoft.com/office/drawing/2014/main" id="{30100FDE-33AE-4F88-8F19-FC5FE8015D65}"/>
                </a:ext>
              </a:extLst>
            </p:cNvPr>
            <p:cNvPicPr>
              <a:picLocks noChangeAspect="1"/>
            </p:cNvPicPr>
            <p:nvPr/>
          </p:nvPicPr>
          <p:blipFill rotWithShape="1">
            <a:blip r:embed="rId3" r:link="rId4">
              <a:extLst>
                <a:ext uri="{28A0092B-C50C-407E-A947-70E740481C1C}">
                  <a14:useLocalDpi xmlns:a14="http://schemas.microsoft.com/office/drawing/2010/main" val="0"/>
                </a:ext>
              </a:extLst>
            </a:blip>
            <a:srcRect t="50527" r="64769"/>
            <a:stretch>
              <a:fillRect/>
            </a:stretch>
          </p:blipFill>
          <p:spPr bwMode="auto">
            <a:xfrm>
              <a:off x="6452470" y="5284125"/>
              <a:ext cx="927463" cy="1040475"/>
            </a:xfrm>
            <a:prstGeom prst="rect">
              <a:avLst/>
            </a:prstGeom>
            <a:noFill/>
            <a:ln>
              <a:noFill/>
            </a:ln>
          </p:spPr>
        </p:pic>
        <p:pic>
          <p:nvPicPr>
            <p:cNvPr id="10" name="Picture 9" descr="cid:AAE7A25F-766A-4A79-A993-E1240A9938C0">
              <a:extLst>
                <a:ext uri="{FF2B5EF4-FFF2-40B4-BE49-F238E27FC236}">
                  <a16:creationId xmlns:a16="http://schemas.microsoft.com/office/drawing/2014/main" id="{5EDC4E97-80AB-4040-BFD3-DB2B7D2953F6}"/>
                </a:ext>
              </a:extLst>
            </p:cNvPr>
            <p:cNvPicPr>
              <a:picLocks noChangeAspect="1"/>
            </p:cNvPicPr>
            <p:nvPr/>
          </p:nvPicPr>
          <p:blipFill rotWithShape="1">
            <a:blip r:embed="rId3" r:link="rId4">
              <a:extLst>
                <a:ext uri="{28A0092B-C50C-407E-A947-70E740481C1C}">
                  <a14:useLocalDpi xmlns:a14="http://schemas.microsoft.com/office/drawing/2010/main" val="0"/>
                </a:ext>
              </a:extLst>
            </a:blip>
            <a:srcRect l="32943" t="50527" r="34969"/>
            <a:stretch>
              <a:fillRect/>
            </a:stretch>
          </p:blipFill>
          <p:spPr bwMode="auto">
            <a:xfrm>
              <a:off x="7349578" y="4287981"/>
              <a:ext cx="844731" cy="1040476"/>
            </a:xfrm>
            <a:prstGeom prst="rect">
              <a:avLst/>
            </a:prstGeom>
            <a:noFill/>
            <a:ln>
              <a:noFill/>
            </a:ln>
          </p:spPr>
        </p:pic>
        <p:pic>
          <p:nvPicPr>
            <p:cNvPr id="11" name="Picture 10" descr="cid:AAE7A25F-766A-4A79-A993-E1240A9938C0">
              <a:extLst>
                <a:ext uri="{FF2B5EF4-FFF2-40B4-BE49-F238E27FC236}">
                  <a16:creationId xmlns:a16="http://schemas.microsoft.com/office/drawing/2014/main" id="{ABD79852-4D99-4FB1-9655-07BBC31749E2}"/>
                </a:ext>
              </a:extLst>
            </p:cNvPr>
            <p:cNvPicPr>
              <a:picLocks noChangeAspect="1"/>
            </p:cNvPicPr>
            <p:nvPr/>
          </p:nvPicPr>
          <p:blipFill rotWithShape="1">
            <a:blip r:embed="rId3" r:link="rId4">
              <a:extLst>
                <a:ext uri="{28A0092B-C50C-407E-A947-70E740481C1C}">
                  <a14:useLocalDpi xmlns:a14="http://schemas.microsoft.com/office/drawing/2010/main" val="0"/>
                </a:ext>
              </a:extLst>
            </a:blip>
            <a:srcRect l="64769" t="50527"/>
            <a:stretch>
              <a:fillRect/>
            </a:stretch>
          </p:blipFill>
          <p:spPr bwMode="auto">
            <a:xfrm>
              <a:off x="6458136" y="3291051"/>
              <a:ext cx="927463" cy="1040476"/>
            </a:xfrm>
            <a:prstGeom prst="rect">
              <a:avLst/>
            </a:prstGeom>
            <a:noFill/>
            <a:ln>
              <a:noFill/>
            </a:ln>
          </p:spPr>
        </p:pic>
        <p:pic>
          <p:nvPicPr>
            <p:cNvPr id="13" name="Picture 12">
              <a:extLst>
                <a:ext uri="{FF2B5EF4-FFF2-40B4-BE49-F238E27FC236}">
                  <a16:creationId xmlns:a16="http://schemas.microsoft.com/office/drawing/2014/main" id="{6C8FEFAC-5635-4831-B4A7-E912D105DF10}"/>
                </a:ext>
              </a:extLst>
            </p:cNvPr>
            <p:cNvPicPr>
              <a:picLocks noChangeAspect="1"/>
            </p:cNvPicPr>
            <p:nvPr/>
          </p:nvPicPr>
          <p:blipFill>
            <a:blip r:embed="rId5"/>
            <a:stretch>
              <a:fillRect/>
            </a:stretch>
          </p:blipFill>
          <p:spPr>
            <a:xfrm>
              <a:off x="7443104" y="5305724"/>
              <a:ext cx="719733" cy="890391"/>
            </a:xfrm>
            <a:prstGeom prst="rect">
              <a:avLst/>
            </a:prstGeom>
          </p:spPr>
        </p:pic>
        <p:pic>
          <p:nvPicPr>
            <p:cNvPr id="15" name="Picture 14">
              <a:extLst>
                <a:ext uri="{FF2B5EF4-FFF2-40B4-BE49-F238E27FC236}">
                  <a16:creationId xmlns:a16="http://schemas.microsoft.com/office/drawing/2014/main" id="{3252F721-F4AF-41C1-8564-85F1AB90876A}"/>
                </a:ext>
              </a:extLst>
            </p:cNvPr>
            <p:cNvPicPr>
              <a:picLocks noChangeAspect="1"/>
            </p:cNvPicPr>
            <p:nvPr/>
          </p:nvPicPr>
          <p:blipFill>
            <a:blip r:embed="rId6"/>
            <a:stretch>
              <a:fillRect/>
            </a:stretch>
          </p:blipFill>
          <p:spPr>
            <a:xfrm>
              <a:off x="6552158" y="2349614"/>
              <a:ext cx="759012" cy="930276"/>
            </a:xfrm>
            <a:prstGeom prst="rect">
              <a:avLst/>
            </a:prstGeom>
          </p:spPr>
        </p:pic>
        <p:pic>
          <p:nvPicPr>
            <p:cNvPr id="17" name="Picture 16">
              <a:extLst>
                <a:ext uri="{FF2B5EF4-FFF2-40B4-BE49-F238E27FC236}">
                  <a16:creationId xmlns:a16="http://schemas.microsoft.com/office/drawing/2014/main" id="{112DC1CE-C0A3-4FA2-9344-76C06A88C7BA}"/>
                </a:ext>
              </a:extLst>
            </p:cNvPr>
            <p:cNvPicPr>
              <a:picLocks noChangeAspect="1"/>
            </p:cNvPicPr>
            <p:nvPr/>
          </p:nvPicPr>
          <p:blipFill>
            <a:blip r:embed="rId7"/>
            <a:stretch>
              <a:fillRect/>
            </a:stretch>
          </p:blipFill>
          <p:spPr>
            <a:xfrm>
              <a:off x="7436063" y="2368530"/>
              <a:ext cx="719733" cy="885233"/>
            </a:xfrm>
            <a:prstGeom prst="rect">
              <a:avLst/>
            </a:prstGeom>
          </p:spPr>
        </p:pic>
        <p:pic>
          <p:nvPicPr>
            <p:cNvPr id="19" name="Picture 18">
              <a:extLst>
                <a:ext uri="{FF2B5EF4-FFF2-40B4-BE49-F238E27FC236}">
                  <a16:creationId xmlns:a16="http://schemas.microsoft.com/office/drawing/2014/main" id="{567D6D99-6149-4B4B-8683-0F199F88A0AE}"/>
                </a:ext>
              </a:extLst>
            </p:cNvPr>
            <p:cNvPicPr>
              <a:picLocks noChangeAspect="1"/>
            </p:cNvPicPr>
            <p:nvPr/>
          </p:nvPicPr>
          <p:blipFill rotWithShape="1">
            <a:blip r:embed="rId8"/>
            <a:srcRect b="5233"/>
            <a:stretch/>
          </p:blipFill>
          <p:spPr>
            <a:xfrm>
              <a:off x="6520069" y="4303550"/>
              <a:ext cx="792267" cy="920223"/>
            </a:xfrm>
            <a:prstGeom prst="rect">
              <a:avLst/>
            </a:prstGeom>
          </p:spPr>
        </p:pic>
        <p:pic>
          <p:nvPicPr>
            <p:cNvPr id="21" name="Picture 20">
              <a:extLst>
                <a:ext uri="{FF2B5EF4-FFF2-40B4-BE49-F238E27FC236}">
                  <a16:creationId xmlns:a16="http://schemas.microsoft.com/office/drawing/2014/main" id="{08672DC4-1A64-4F4F-9012-FD2A4D1062ED}"/>
                </a:ext>
              </a:extLst>
            </p:cNvPr>
            <p:cNvPicPr>
              <a:picLocks noChangeAspect="1"/>
            </p:cNvPicPr>
            <p:nvPr/>
          </p:nvPicPr>
          <p:blipFill rotWithShape="1">
            <a:blip r:embed="rId9"/>
            <a:srcRect t="4842"/>
            <a:stretch/>
          </p:blipFill>
          <p:spPr>
            <a:xfrm>
              <a:off x="7395396" y="1415255"/>
              <a:ext cx="760400" cy="885233"/>
            </a:xfrm>
            <a:prstGeom prst="rect">
              <a:avLst/>
            </a:prstGeom>
          </p:spPr>
        </p:pic>
      </p:grpSp>
      <p:cxnSp>
        <p:nvCxnSpPr>
          <p:cNvPr id="24" name="Straight Arrow Connector 23">
            <a:extLst>
              <a:ext uri="{FF2B5EF4-FFF2-40B4-BE49-F238E27FC236}">
                <a16:creationId xmlns:a16="http://schemas.microsoft.com/office/drawing/2014/main" id="{7D1580DA-BC50-48E3-B115-600E6F3F06F6}"/>
              </a:ext>
            </a:extLst>
          </p:cNvPr>
          <p:cNvCxnSpPr/>
          <p:nvPr/>
        </p:nvCxnSpPr>
        <p:spPr>
          <a:xfrm>
            <a:off x="2694483" y="3238500"/>
            <a:ext cx="444137"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7" name="Straight Arrow Connector 26">
            <a:extLst>
              <a:ext uri="{FF2B5EF4-FFF2-40B4-BE49-F238E27FC236}">
                <a16:creationId xmlns:a16="http://schemas.microsoft.com/office/drawing/2014/main" id="{1660CA3B-ACE2-4686-91A3-51E1A16E1ECA}"/>
              </a:ext>
            </a:extLst>
          </p:cNvPr>
          <p:cNvCxnSpPr/>
          <p:nvPr/>
        </p:nvCxnSpPr>
        <p:spPr>
          <a:xfrm>
            <a:off x="5815656" y="3225805"/>
            <a:ext cx="444137"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8" name="TextBox 27">
            <a:extLst>
              <a:ext uri="{FF2B5EF4-FFF2-40B4-BE49-F238E27FC236}">
                <a16:creationId xmlns:a16="http://schemas.microsoft.com/office/drawing/2014/main" id="{936BA9B6-9610-4268-8FC8-0955F48CDF5B}"/>
              </a:ext>
            </a:extLst>
          </p:cNvPr>
          <p:cNvSpPr txBox="1"/>
          <p:nvPr/>
        </p:nvSpPr>
        <p:spPr>
          <a:xfrm>
            <a:off x="3500416" y="1742803"/>
            <a:ext cx="1988237" cy="369332"/>
          </a:xfrm>
          <a:prstGeom prst="rect">
            <a:avLst/>
          </a:prstGeom>
          <a:noFill/>
        </p:spPr>
        <p:txBody>
          <a:bodyPr wrap="none" rtlCol="0">
            <a:spAutoFit/>
          </a:bodyPr>
          <a:lstStyle/>
          <a:p>
            <a:r>
              <a:rPr lang="en-US"/>
              <a:t>Recognition test #</a:t>
            </a:r>
            <a:r>
              <a:rPr lang="en-US" dirty="0"/>
              <a:t>1</a:t>
            </a:r>
          </a:p>
        </p:txBody>
      </p:sp>
      <p:sp>
        <p:nvSpPr>
          <p:cNvPr id="29" name="TextBox 28">
            <a:extLst>
              <a:ext uri="{FF2B5EF4-FFF2-40B4-BE49-F238E27FC236}">
                <a16:creationId xmlns:a16="http://schemas.microsoft.com/office/drawing/2014/main" id="{46282230-2951-4CD3-9CDF-108409A2552B}"/>
              </a:ext>
            </a:extLst>
          </p:cNvPr>
          <p:cNvSpPr txBox="1"/>
          <p:nvPr/>
        </p:nvSpPr>
        <p:spPr>
          <a:xfrm>
            <a:off x="6037724" y="1696104"/>
            <a:ext cx="1988237" cy="369332"/>
          </a:xfrm>
          <a:prstGeom prst="rect">
            <a:avLst/>
          </a:prstGeom>
          <a:noFill/>
        </p:spPr>
        <p:txBody>
          <a:bodyPr wrap="none" rtlCol="0">
            <a:spAutoFit/>
          </a:bodyPr>
          <a:lstStyle/>
          <a:p>
            <a:r>
              <a:rPr lang="en-US"/>
              <a:t>Recognition test #</a:t>
            </a:r>
            <a:r>
              <a:rPr lang="en-US" dirty="0"/>
              <a:t>2</a:t>
            </a:r>
          </a:p>
        </p:txBody>
      </p:sp>
      <p:sp>
        <p:nvSpPr>
          <p:cNvPr id="32" name="Rectangle 31">
            <a:extLst>
              <a:ext uri="{FF2B5EF4-FFF2-40B4-BE49-F238E27FC236}">
                <a16:creationId xmlns:a16="http://schemas.microsoft.com/office/drawing/2014/main" id="{6F4397CC-C023-4773-AF5E-CC8A8DBD185A}"/>
              </a:ext>
            </a:extLst>
          </p:cNvPr>
          <p:cNvSpPr/>
          <p:nvPr/>
        </p:nvSpPr>
        <p:spPr>
          <a:xfrm>
            <a:off x="6456698" y="2161834"/>
            <a:ext cx="578531" cy="666184"/>
          </a:xfrm>
          <a:prstGeom prst="rect">
            <a:avLst/>
          </a:prstGeom>
          <a:noFill/>
          <a:ln w="508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32">
            <a:extLst>
              <a:ext uri="{FF2B5EF4-FFF2-40B4-BE49-F238E27FC236}">
                <a16:creationId xmlns:a16="http://schemas.microsoft.com/office/drawing/2014/main" id="{949E6731-0ECB-46BB-83D4-7D3A0327B099}"/>
              </a:ext>
            </a:extLst>
          </p:cNvPr>
          <p:cNvSpPr/>
          <p:nvPr/>
        </p:nvSpPr>
        <p:spPr>
          <a:xfrm>
            <a:off x="6444911" y="3617299"/>
            <a:ext cx="578531" cy="666184"/>
          </a:xfrm>
          <a:prstGeom prst="rect">
            <a:avLst/>
          </a:prstGeom>
          <a:noFill/>
          <a:ln w="508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33">
            <a:extLst>
              <a:ext uri="{FF2B5EF4-FFF2-40B4-BE49-F238E27FC236}">
                <a16:creationId xmlns:a16="http://schemas.microsoft.com/office/drawing/2014/main" id="{53AB21F0-4C9C-45B6-9980-D9AFC83974FD}"/>
              </a:ext>
            </a:extLst>
          </p:cNvPr>
          <p:cNvSpPr/>
          <p:nvPr/>
        </p:nvSpPr>
        <p:spPr>
          <a:xfrm>
            <a:off x="7105852" y="4401498"/>
            <a:ext cx="578531" cy="666184"/>
          </a:xfrm>
          <a:prstGeom prst="rect">
            <a:avLst/>
          </a:prstGeom>
          <a:noFill/>
          <a:ln w="508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34">
            <a:extLst>
              <a:ext uri="{FF2B5EF4-FFF2-40B4-BE49-F238E27FC236}">
                <a16:creationId xmlns:a16="http://schemas.microsoft.com/office/drawing/2014/main" id="{292174CB-78BE-4008-ACA2-6C015353E3A2}"/>
              </a:ext>
            </a:extLst>
          </p:cNvPr>
          <p:cNvSpPr/>
          <p:nvPr/>
        </p:nvSpPr>
        <p:spPr>
          <a:xfrm>
            <a:off x="6451724" y="5149611"/>
            <a:ext cx="578531" cy="666184"/>
          </a:xfrm>
          <a:prstGeom prst="rect">
            <a:avLst/>
          </a:prstGeom>
          <a:noFill/>
          <a:ln w="508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35">
            <a:extLst>
              <a:ext uri="{FF2B5EF4-FFF2-40B4-BE49-F238E27FC236}">
                <a16:creationId xmlns:a16="http://schemas.microsoft.com/office/drawing/2014/main" id="{69142B42-A3E4-48BF-8D0E-6AFBC276991F}"/>
              </a:ext>
            </a:extLst>
          </p:cNvPr>
          <p:cNvSpPr/>
          <p:nvPr/>
        </p:nvSpPr>
        <p:spPr>
          <a:xfrm>
            <a:off x="7116192" y="2894571"/>
            <a:ext cx="578531" cy="666184"/>
          </a:xfrm>
          <a:prstGeom prst="rect">
            <a:avLst/>
          </a:prstGeom>
          <a:noFill/>
          <a:ln w="508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9698" name="Picture 2" descr="Purse Snatching Icon - Download Purse Snatching Icon 162278 | Noun Project">
            <a:extLst>
              <a:ext uri="{FF2B5EF4-FFF2-40B4-BE49-F238E27FC236}">
                <a16:creationId xmlns:a16="http://schemas.microsoft.com/office/drawing/2014/main" id="{C2C6D550-1B50-4D72-96E3-45E91787ABD2}"/>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073922" y="2525436"/>
            <a:ext cx="1451551" cy="1451551"/>
          </a:xfrm>
          <a:prstGeom prst="rect">
            <a:avLst/>
          </a:prstGeom>
          <a:noFill/>
          <a:extLst>
            <a:ext uri="{909E8E84-426E-40DD-AFC4-6F175D3DCCD1}">
              <a14:hiddenFill xmlns:a14="http://schemas.microsoft.com/office/drawing/2010/main">
                <a:solidFill>
                  <a:srgbClr val="FFFFFF"/>
                </a:solidFill>
              </a14:hiddenFill>
            </a:ext>
          </a:extLst>
        </p:spPr>
      </p:pic>
      <p:sp>
        <p:nvSpPr>
          <p:cNvPr id="38" name="TextBox 37">
            <a:extLst>
              <a:ext uri="{FF2B5EF4-FFF2-40B4-BE49-F238E27FC236}">
                <a16:creationId xmlns:a16="http://schemas.microsoft.com/office/drawing/2014/main" id="{8D63F6EC-4394-412A-B014-1ACB68D4228A}"/>
              </a:ext>
            </a:extLst>
          </p:cNvPr>
          <p:cNvSpPr txBox="1"/>
          <p:nvPr/>
        </p:nvSpPr>
        <p:spPr>
          <a:xfrm>
            <a:off x="892463" y="1742803"/>
            <a:ext cx="1875835" cy="369332"/>
          </a:xfrm>
          <a:prstGeom prst="rect">
            <a:avLst/>
          </a:prstGeom>
          <a:noFill/>
        </p:spPr>
        <p:txBody>
          <a:bodyPr wrap="none" rtlCol="0">
            <a:spAutoFit/>
          </a:bodyPr>
          <a:lstStyle/>
          <a:p>
            <a:r>
              <a:rPr lang="en-US"/>
              <a:t>Mock-crime video</a:t>
            </a:r>
            <a:endParaRPr lang="en-US" dirty="0"/>
          </a:p>
        </p:txBody>
      </p:sp>
    </p:spTree>
    <p:extLst>
      <p:ext uri="{BB962C8B-B14F-4D97-AF65-F5344CB8AC3E}">
        <p14:creationId xmlns:p14="http://schemas.microsoft.com/office/powerpoint/2010/main" val="2223594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969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8"/>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5"/>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4"/>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2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6"/>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27"/>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29"/>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2"/>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33"/>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34"/>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35"/>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grpId="0" nodeType="clickEffect">
                                  <p:stCondLst>
                                    <p:cond delay="0"/>
                                  </p:stCondLst>
                                  <p:childTnLst>
                                    <p:set>
                                      <p:cBhvr>
                                        <p:cTn id="40" dur="1" fill="hold">
                                          <p:stCondLst>
                                            <p:cond delay="0"/>
                                          </p:stCondLst>
                                        </p:cTn>
                                        <p:tgtEl>
                                          <p:spTgt spid="3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28" grpId="0"/>
      <p:bldP spid="29" grpId="0"/>
      <p:bldP spid="32" grpId="0" animBg="1"/>
      <p:bldP spid="33" grpId="0" animBg="1"/>
      <p:bldP spid="34" grpId="0" animBg="1"/>
      <p:bldP spid="35" grpId="0" animBg="1"/>
      <p:bldP spid="36" grpId="0" animBg="1"/>
      <p:bldP spid="38"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p:cNvGraphicFramePr/>
          <p:nvPr/>
        </p:nvGraphicFramePr>
        <p:xfrm>
          <a:off x="619125" y="1749284"/>
          <a:ext cx="4053236" cy="2543176"/>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9" name="Picture 8"/>
          <p:cNvPicPr>
            <a:picLocks noChangeAspect="1"/>
          </p:cNvPicPr>
          <p:nvPr/>
        </p:nvPicPr>
        <p:blipFill rotWithShape="1">
          <a:blip r:embed="rId9">
            <a:extLst>
              <a:ext uri="{28A0092B-C50C-407E-A947-70E740481C1C}">
                <a14:useLocalDpi xmlns:a14="http://schemas.microsoft.com/office/drawing/2010/main" val="0"/>
              </a:ext>
            </a:extLst>
          </a:blip>
          <a:srcRect l="5901" r="24124"/>
          <a:stretch/>
        </p:blipFill>
        <p:spPr>
          <a:xfrm>
            <a:off x="1675588" y="2686161"/>
            <a:ext cx="925551" cy="691724"/>
          </a:xfrm>
          <a:prstGeom prst="rect">
            <a:avLst/>
          </a:prstGeom>
        </p:spPr>
      </p:pic>
      <p:sp>
        <p:nvSpPr>
          <p:cNvPr id="10" name="Right Arrow 9"/>
          <p:cNvSpPr/>
          <p:nvPr/>
        </p:nvSpPr>
        <p:spPr>
          <a:xfrm>
            <a:off x="4808035" y="2949435"/>
            <a:ext cx="2447925" cy="158748"/>
          </a:xfrm>
          <a:prstGeom prst="rightArrow">
            <a:avLst/>
          </a:prstGeom>
          <a:solidFill>
            <a:srgbClr val="00B0F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1" name="Group 10"/>
          <p:cNvGrpSpPr/>
          <p:nvPr/>
        </p:nvGrpSpPr>
        <p:grpSpPr>
          <a:xfrm>
            <a:off x="7370320" y="2623678"/>
            <a:ext cx="1037700" cy="873759"/>
            <a:chOff x="2987" y="655319"/>
            <a:chExt cx="895230" cy="873759"/>
          </a:xfrm>
          <a:solidFill>
            <a:srgbClr val="FF0066"/>
          </a:solidFill>
        </p:grpSpPr>
        <p:sp>
          <p:nvSpPr>
            <p:cNvPr id="12" name="Rounded Rectangle 11"/>
            <p:cNvSpPr/>
            <p:nvPr/>
          </p:nvSpPr>
          <p:spPr>
            <a:xfrm>
              <a:off x="2987" y="655319"/>
              <a:ext cx="895230" cy="873759"/>
            </a:xfrm>
            <a:prstGeom prst="roundRect">
              <a:avLst/>
            </a:prstGeom>
            <a:grpFill/>
            <a:ln>
              <a:solidFill>
                <a:srgbClr val="FF0066"/>
              </a:solidFill>
            </a:ln>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13" name="Rounded Rectangle 4"/>
            <p:cNvSpPr txBox="1"/>
            <p:nvPr/>
          </p:nvSpPr>
          <p:spPr>
            <a:xfrm>
              <a:off x="45640" y="697972"/>
              <a:ext cx="809924" cy="788453"/>
            </a:xfrm>
            <a:prstGeom prst="rect">
              <a:avLst/>
            </a:prstGeom>
            <a:grpFill/>
            <a:ln>
              <a:solidFill>
                <a:srgbClr val="FF0066"/>
              </a:solidFill>
            </a:ln>
          </p:spPr>
          <p:style>
            <a:lnRef idx="0">
              <a:scrgbClr r="0" g="0" b="0"/>
            </a:lnRef>
            <a:fillRef idx="0">
              <a:scrgbClr r="0" g="0" b="0"/>
            </a:fillRef>
            <a:effectRef idx="0">
              <a:scrgbClr r="0" g="0" b="0"/>
            </a:effectRef>
            <a:fontRef idx="minor">
              <a:schemeClr val="lt1"/>
            </a:fontRef>
          </p:style>
          <p:txBody>
            <a:bodyPr spcFirstLastPara="0" vert="horz" wrap="square" lIns="57150" tIns="57150" rIns="57150" bIns="57150" numCol="1" spcCol="1270" anchor="ctr" anchorCtr="0">
              <a:noAutofit/>
            </a:bodyPr>
            <a:lstStyle/>
            <a:p>
              <a:pPr lvl="0" algn="ctr" defTabSz="666750">
                <a:lnSpc>
                  <a:spcPct val="90000"/>
                </a:lnSpc>
                <a:spcBef>
                  <a:spcPct val="0"/>
                </a:spcBef>
                <a:spcAft>
                  <a:spcPct val="35000"/>
                </a:spcAft>
              </a:pPr>
              <a:r>
                <a:rPr lang="en-US" sz="1500" kern="1200" dirty="0"/>
                <a:t>Trial</a:t>
              </a:r>
            </a:p>
          </p:txBody>
        </p:sp>
      </p:grpSp>
      <p:sp>
        <p:nvSpPr>
          <p:cNvPr id="14" name="TextBox 13"/>
          <p:cNvSpPr txBox="1"/>
          <p:nvPr/>
        </p:nvSpPr>
        <p:spPr>
          <a:xfrm>
            <a:off x="5341432" y="2644029"/>
            <a:ext cx="1460584" cy="369332"/>
          </a:xfrm>
          <a:prstGeom prst="rect">
            <a:avLst/>
          </a:prstGeom>
          <a:noFill/>
        </p:spPr>
        <p:txBody>
          <a:bodyPr wrap="square" rtlCol="0">
            <a:spAutoFit/>
          </a:bodyPr>
          <a:lstStyle/>
          <a:p>
            <a:r>
              <a:rPr lang="en-US"/>
              <a:t>Months later</a:t>
            </a:r>
            <a:endParaRPr lang="en-US" dirty="0"/>
          </a:p>
        </p:txBody>
      </p:sp>
      <p:sp>
        <p:nvSpPr>
          <p:cNvPr id="16" name="Title 1"/>
          <p:cNvSpPr>
            <a:spLocks noGrp="1"/>
          </p:cNvSpPr>
          <p:nvPr>
            <p:ph type="title"/>
          </p:nvPr>
        </p:nvSpPr>
        <p:spPr>
          <a:xfrm>
            <a:off x="457200" y="533400"/>
            <a:ext cx="8229600" cy="990600"/>
          </a:xfrm>
        </p:spPr>
        <p:txBody>
          <a:bodyPr>
            <a:normAutofit/>
          </a:bodyPr>
          <a:lstStyle/>
          <a:p>
            <a:r>
              <a:rPr lang="en-US"/>
              <a:t>Contaminated forensic evidence</a:t>
            </a:r>
            <a:endParaRPr lang="en-US" dirty="0"/>
          </a:p>
        </p:txBody>
      </p:sp>
      <p:pic>
        <p:nvPicPr>
          <p:cNvPr id="19" name="Picture 18" descr="A picture containing person, person, dress, wearing&#10;&#10;Description automatically generated">
            <a:extLst>
              <a:ext uri="{FF2B5EF4-FFF2-40B4-BE49-F238E27FC236}">
                <a16:creationId xmlns:a16="http://schemas.microsoft.com/office/drawing/2014/main" id="{F227B3D8-9D72-401E-BA94-7A46ABEC9F28}"/>
              </a:ext>
            </a:extLst>
          </p:cNvPr>
          <p:cNvPicPr>
            <a:picLocks noChangeAspect="1"/>
          </p:cNvPicPr>
          <p:nvPr/>
        </p:nvPicPr>
        <p:blipFill>
          <a:blip r:embed="rId10"/>
          <a:stretch>
            <a:fillRect/>
          </a:stretch>
        </p:blipFill>
        <p:spPr>
          <a:xfrm>
            <a:off x="4254138" y="4451235"/>
            <a:ext cx="856243" cy="1084574"/>
          </a:xfrm>
          <a:prstGeom prst="rect">
            <a:avLst/>
          </a:prstGeom>
        </p:spPr>
      </p:pic>
      <p:grpSp>
        <p:nvGrpSpPr>
          <p:cNvPr id="21" name="Group 20">
            <a:extLst>
              <a:ext uri="{FF2B5EF4-FFF2-40B4-BE49-F238E27FC236}">
                <a16:creationId xmlns:a16="http://schemas.microsoft.com/office/drawing/2014/main" id="{1D37AA97-0263-4543-AC83-5ADBEB80124E}"/>
              </a:ext>
            </a:extLst>
          </p:cNvPr>
          <p:cNvGrpSpPr/>
          <p:nvPr/>
        </p:nvGrpSpPr>
        <p:grpSpPr>
          <a:xfrm>
            <a:off x="2497303" y="4403169"/>
            <a:ext cx="1164599" cy="1180706"/>
            <a:chOff x="1642188" y="2575249"/>
            <a:chExt cx="2789853" cy="2828439"/>
          </a:xfrm>
        </p:grpSpPr>
        <p:pic>
          <p:nvPicPr>
            <p:cNvPr id="23" name="Picture 4" descr="Research explores ways to improve eyewitness recall | Binghamton News">
              <a:extLst>
                <a:ext uri="{FF2B5EF4-FFF2-40B4-BE49-F238E27FC236}">
                  <a16:creationId xmlns:a16="http://schemas.microsoft.com/office/drawing/2014/main" id="{69B5420F-65FE-4B78-9E56-D7412D49EF5C}"/>
                </a:ext>
              </a:extLst>
            </p:cNvPr>
            <p:cNvPicPr>
              <a:picLocks noChangeAspect="1" noChangeArrowheads="1"/>
            </p:cNvPicPr>
            <p:nvPr/>
          </p:nvPicPr>
          <p:blipFill rotWithShape="1">
            <a:blip r:embed="rId11">
              <a:extLst>
                <a:ext uri="{BEBA8EAE-BF5A-486C-A8C5-ECC9F3942E4B}">
                  <a14:imgProps xmlns:a14="http://schemas.microsoft.com/office/drawing/2010/main">
                    <a14:imgLayer r:embed="rId12">
                      <a14:imgEffect>
                        <a14:backgroundRemoval t="10000" b="99375" l="9902" r="92953">
                          <a14:foregroundMark x1="90098" y1="50250" x2="92953" y2="56750"/>
                          <a14:foregroundMark x1="92953" y1="56750" x2="90277" y2="50625"/>
                          <a14:foregroundMark x1="42016" y1="98875" x2="43711" y2="91000"/>
                          <a14:foregroundMark x1="43711" y1="91000" x2="51026" y2="89375"/>
                          <a14:foregroundMark x1="51026" y1="89375" x2="70384" y2="90375"/>
                          <a14:foregroundMark x1="70384" y1="90375" x2="73060" y2="96875"/>
                          <a14:foregroundMark x1="73060" y1="96875" x2="67529" y2="99875"/>
                          <a14:foregroundMark x1="67529" y1="99875" x2="42730" y2="99375"/>
                          <a14:foregroundMark x1="42730" y1="99375" x2="42462" y2="98500"/>
                        </a14:backgroundRemoval>
                      </a14:imgEffect>
                    </a14:imgLayer>
                  </a14:imgProps>
                </a:ext>
                <a:ext uri="{28A0092B-C50C-407E-A947-70E740481C1C}">
                  <a14:useLocalDpi xmlns:a14="http://schemas.microsoft.com/office/drawing/2010/main" val="0"/>
                </a:ext>
              </a:extLst>
            </a:blip>
            <a:srcRect l="31911" t="7900" r="3253"/>
            <a:stretch/>
          </p:blipFill>
          <p:spPr bwMode="auto">
            <a:xfrm>
              <a:off x="1642188" y="2575249"/>
              <a:ext cx="2789853" cy="2828439"/>
            </a:xfrm>
            <a:prstGeom prst="rect">
              <a:avLst/>
            </a:prstGeom>
            <a:noFill/>
            <a:extLst>
              <a:ext uri="{909E8E84-426E-40DD-AFC4-6F175D3DCCD1}">
                <a14:hiddenFill xmlns:a14="http://schemas.microsoft.com/office/drawing/2010/main">
                  <a:solidFill>
                    <a:srgbClr val="FFFFFF"/>
                  </a:solidFill>
                </a14:hiddenFill>
              </a:ext>
            </a:extLst>
          </p:spPr>
        </p:pic>
        <p:pic>
          <p:nvPicPr>
            <p:cNvPr id="24" name="Picture 4" descr="Research explores ways to improve eyewitness recall | Binghamton News">
              <a:extLst>
                <a:ext uri="{FF2B5EF4-FFF2-40B4-BE49-F238E27FC236}">
                  <a16:creationId xmlns:a16="http://schemas.microsoft.com/office/drawing/2014/main" id="{87D09F48-EB90-4123-B838-B66081C45C39}"/>
                </a:ext>
              </a:extLst>
            </p:cNvPr>
            <p:cNvPicPr>
              <a:picLocks noChangeAspect="1" noChangeArrowheads="1"/>
            </p:cNvPicPr>
            <p:nvPr/>
          </p:nvPicPr>
          <p:blipFill rotWithShape="1">
            <a:blip r:embed="rId11">
              <a:extLst>
                <a:ext uri="{BEBA8EAE-BF5A-486C-A8C5-ECC9F3942E4B}">
                  <a14:imgProps xmlns:a14="http://schemas.microsoft.com/office/drawing/2010/main">
                    <a14:imgLayer r:embed="rId12">
                      <a14:imgEffect>
                        <a14:backgroundRemoval t="10000" b="99375" l="9902" r="92953">
                          <a14:foregroundMark x1="90098" y1="50250" x2="92953" y2="56750"/>
                          <a14:foregroundMark x1="92953" y1="56750" x2="90277" y2="50625"/>
                          <a14:foregroundMark x1="42016" y1="98875" x2="43711" y2="91000"/>
                          <a14:foregroundMark x1="43711" y1="91000" x2="51026" y2="89375"/>
                          <a14:foregroundMark x1="51026" y1="89375" x2="70384" y2="90375"/>
                          <a14:foregroundMark x1="70384" y1="90375" x2="73060" y2="96875"/>
                          <a14:foregroundMark x1="73060" y1="96875" x2="67529" y2="99875"/>
                          <a14:foregroundMark x1="67529" y1="99875" x2="42730" y2="99375"/>
                          <a14:foregroundMark x1="42730" y1="99375" x2="42462" y2="98500"/>
                        </a14:backgroundRemoval>
                      </a14:imgEffect>
                    </a14:imgLayer>
                  </a14:imgProps>
                </a:ext>
                <a:ext uri="{28A0092B-C50C-407E-A947-70E740481C1C}">
                  <a14:useLocalDpi xmlns:a14="http://schemas.microsoft.com/office/drawing/2010/main" val="0"/>
                </a:ext>
              </a:extLst>
            </a:blip>
            <a:srcRect l="58366" t="35265" r="35563" b="46050"/>
            <a:stretch/>
          </p:blipFill>
          <p:spPr bwMode="auto">
            <a:xfrm>
              <a:off x="1987419" y="3163079"/>
              <a:ext cx="1306287" cy="1121686"/>
            </a:xfrm>
            <a:prstGeom prst="rect">
              <a:avLst/>
            </a:prstGeom>
            <a:noFill/>
            <a:extLst>
              <a:ext uri="{909E8E84-426E-40DD-AFC4-6F175D3DCCD1}">
                <a14:hiddenFill xmlns:a14="http://schemas.microsoft.com/office/drawing/2010/main">
                  <a:solidFill>
                    <a:srgbClr val="FFFFFF"/>
                  </a:solidFill>
                </a14:hiddenFill>
              </a:ext>
            </a:extLst>
          </p:spPr>
        </p:pic>
        <p:pic>
          <p:nvPicPr>
            <p:cNvPr id="25" name="Picture 4" descr="Research explores ways to improve eyewitness recall | Binghamton News">
              <a:extLst>
                <a:ext uri="{FF2B5EF4-FFF2-40B4-BE49-F238E27FC236}">
                  <a16:creationId xmlns:a16="http://schemas.microsoft.com/office/drawing/2014/main" id="{5D6142E2-89BB-4F80-A2DE-84AD3E198CDB}"/>
                </a:ext>
              </a:extLst>
            </p:cNvPr>
            <p:cNvPicPr>
              <a:picLocks noChangeAspect="1" noChangeArrowheads="1"/>
            </p:cNvPicPr>
            <p:nvPr/>
          </p:nvPicPr>
          <p:blipFill rotWithShape="1">
            <a:blip r:embed="rId11">
              <a:extLst>
                <a:ext uri="{BEBA8EAE-BF5A-486C-A8C5-ECC9F3942E4B}">
                  <a14:imgProps xmlns:a14="http://schemas.microsoft.com/office/drawing/2010/main">
                    <a14:imgLayer r:embed="rId12">
                      <a14:imgEffect>
                        <a14:backgroundRemoval t="10000" b="99375" l="9902" r="92953">
                          <a14:foregroundMark x1="90098" y1="50250" x2="92953" y2="56750"/>
                          <a14:foregroundMark x1="92953" y1="56750" x2="90277" y2="50625"/>
                          <a14:foregroundMark x1="42016" y1="98875" x2="43711" y2="91000"/>
                          <a14:foregroundMark x1="43711" y1="91000" x2="51026" y2="89375"/>
                          <a14:foregroundMark x1="51026" y1="89375" x2="70384" y2="90375"/>
                          <a14:foregroundMark x1="70384" y1="90375" x2="73060" y2="96875"/>
                          <a14:foregroundMark x1="73060" y1="96875" x2="67529" y2="99875"/>
                          <a14:foregroundMark x1="67529" y1="99875" x2="42730" y2="99375"/>
                          <a14:foregroundMark x1="42730" y1="99375" x2="42462" y2="98500"/>
                        </a14:backgroundRemoval>
                      </a14:imgEffect>
                    </a14:imgLayer>
                  </a14:imgProps>
                </a:ext>
                <a:ext uri="{28A0092B-C50C-407E-A947-70E740481C1C}">
                  <a14:useLocalDpi xmlns:a14="http://schemas.microsoft.com/office/drawing/2010/main" val="0"/>
                </a:ext>
              </a:extLst>
            </a:blip>
            <a:srcRect l="58366" t="35265" r="35563" b="46050"/>
            <a:stretch/>
          </p:blipFill>
          <p:spPr bwMode="auto">
            <a:xfrm>
              <a:off x="2108713" y="3007429"/>
              <a:ext cx="261257" cy="573833"/>
            </a:xfrm>
            <a:prstGeom prst="rect">
              <a:avLst/>
            </a:prstGeom>
            <a:noFill/>
            <a:extLst>
              <a:ext uri="{909E8E84-426E-40DD-AFC4-6F175D3DCCD1}">
                <a14:hiddenFill xmlns:a14="http://schemas.microsoft.com/office/drawing/2010/main">
                  <a:solidFill>
                    <a:srgbClr val="FFFFFF"/>
                  </a:solidFill>
                </a14:hiddenFill>
              </a:ext>
            </a:extLst>
          </p:spPr>
        </p:pic>
        <p:pic>
          <p:nvPicPr>
            <p:cNvPr id="26" name="Picture 4" descr="Research explores ways to improve eyewitness recall | Binghamton News">
              <a:extLst>
                <a:ext uri="{FF2B5EF4-FFF2-40B4-BE49-F238E27FC236}">
                  <a16:creationId xmlns:a16="http://schemas.microsoft.com/office/drawing/2014/main" id="{BF87807F-371D-4F1B-A68F-B4B5E7B0317D}"/>
                </a:ext>
              </a:extLst>
            </p:cNvPr>
            <p:cNvPicPr>
              <a:picLocks noChangeAspect="1" noChangeArrowheads="1"/>
            </p:cNvPicPr>
            <p:nvPr/>
          </p:nvPicPr>
          <p:blipFill rotWithShape="1">
            <a:blip r:embed="rId11">
              <a:extLst>
                <a:ext uri="{BEBA8EAE-BF5A-486C-A8C5-ECC9F3942E4B}">
                  <a14:imgProps xmlns:a14="http://schemas.microsoft.com/office/drawing/2010/main">
                    <a14:imgLayer r:embed="rId12">
                      <a14:imgEffect>
                        <a14:backgroundRemoval t="10000" b="99375" l="9902" r="92953">
                          <a14:foregroundMark x1="90098" y1="50250" x2="92953" y2="56750"/>
                          <a14:foregroundMark x1="92953" y1="56750" x2="90277" y2="50625"/>
                          <a14:foregroundMark x1="42016" y1="98875" x2="43711" y2="91000"/>
                          <a14:foregroundMark x1="43711" y1="91000" x2="51026" y2="89375"/>
                          <a14:foregroundMark x1="51026" y1="89375" x2="70384" y2="90375"/>
                          <a14:foregroundMark x1="70384" y1="90375" x2="73060" y2="96875"/>
                          <a14:foregroundMark x1="73060" y1="96875" x2="67529" y2="99875"/>
                          <a14:foregroundMark x1="67529" y1="99875" x2="42730" y2="99375"/>
                          <a14:foregroundMark x1="42730" y1="99375" x2="42462" y2="98500"/>
                        </a14:backgroundRemoval>
                      </a14:imgEffect>
                    </a14:imgLayer>
                  </a14:imgProps>
                </a:ext>
                <a:ext uri="{28A0092B-C50C-407E-A947-70E740481C1C}">
                  <a14:useLocalDpi xmlns:a14="http://schemas.microsoft.com/office/drawing/2010/main" val="0"/>
                </a:ext>
              </a:extLst>
            </a:blip>
            <a:srcRect l="58366" t="35265" r="35563" b="46050"/>
            <a:stretch/>
          </p:blipFill>
          <p:spPr bwMode="auto">
            <a:xfrm>
              <a:off x="2511487" y="2808051"/>
              <a:ext cx="622040" cy="425465"/>
            </a:xfrm>
            <a:prstGeom prst="rect">
              <a:avLst/>
            </a:prstGeom>
            <a:noFill/>
            <a:extLst>
              <a:ext uri="{909E8E84-426E-40DD-AFC4-6F175D3DCCD1}">
                <a14:hiddenFill xmlns:a14="http://schemas.microsoft.com/office/drawing/2010/main">
                  <a:solidFill>
                    <a:srgbClr val="FFFFFF"/>
                  </a:solidFill>
                </a14:hiddenFill>
              </a:ext>
            </a:extLst>
          </p:spPr>
        </p:pic>
        <p:pic>
          <p:nvPicPr>
            <p:cNvPr id="27" name="Picture 4" descr="Research explores ways to improve eyewitness recall | Binghamton News">
              <a:extLst>
                <a:ext uri="{FF2B5EF4-FFF2-40B4-BE49-F238E27FC236}">
                  <a16:creationId xmlns:a16="http://schemas.microsoft.com/office/drawing/2014/main" id="{57D92333-9512-4C39-BB71-22C9E28EC60F}"/>
                </a:ext>
              </a:extLst>
            </p:cNvPr>
            <p:cNvPicPr>
              <a:picLocks noChangeAspect="1" noChangeArrowheads="1"/>
            </p:cNvPicPr>
            <p:nvPr/>
          </p:nvPicPr>
          <p:blipFill rotWithShape="1">
            <a:blip r:embed="rId11">
              <a:extLst>
                <a:ext uri="{BEBA8EAE-BF5A-486C-A8C5-ECC9F3942E4B}">
                  <a14:imgProps xmlns:a14="http://schemas.microsoft.com/office/drawing/2010/main">
                    <a14:imgLayer r:embed="rId12">
                      <a14:imgEffect>
                        <a14:backgroundRemoval t="10000" b="99375" l="9902" r="92953">
                          <a14:foregroundMark x1="90098" y1="50250" x2="92953" y2="56750"/>
                          <a14:foregroundMark x1="92953" y1="56750" x2="90277" y2="50625"/>
                          <a14:foregroundMark x1="42016" y1="98875" x2="43711" y2="91000"/>
                          <a14:foregroundMark x1="43711" y1="91000" x2="51026" y2="89375"/>
                          <a14:foregroundMark x1="51026" y1="89375" x2="70384" y2="90375"/>
                          <a14:foregroundMark x1="70384" y1="90375" x2="73060" y2="96875"/>
                          <a14:foregroundMark x1="73060" y1="96875" x2="67529" y2="99875"/>
                          <a14:foregroundMark x1="67529" y1="99875" x2="42730" y2="99375"/>
                          <a14:foregroundMark x1="42730" y1="99375" x2="42462" y2="98500"/>
                        </a14:backgroundRemoval>
                      </a14:imgEffect>
                    </a14:imgLayer>
                  </a14:imgProps>
                </a:ext>
                <a:ext uri="{28A0092B-C50C-407E-A947-70E740481C1C}">
                  <a14:useLocalDpi xmlns:a14="http://schemas.microsoft.com/office/drawing/2010/main" val="0"/>
                </a:ext>
              </a:extLst>
            </a:blip>
            <a:srcRect l="58366" t="35265" r="35563" b="46050"/>
            <a:stretch/>
          </p:blipFill>
          <p:spPr bwMode="auto">
            <a:xfrm>
              <a:off x="2118050" y="3762575"/>
              <a:ext cx="261257" cy="573833"/>
            </a:xfrm>
            <a:prstGeom prst="rect">
              <a:avLst/>
            </a:prstGeom>
            <a:noFill/>
            <a:extLst>
              <a:ext uri="{909E8E84-426E-40DD-AFC4-6F175D3DCCD1}">
                <a14:hiddenFill xmlns:a14="http://schemas.microsoft.com/office/drawing/2010/main">
                  <a:solidFill>
                    <a:srgbClr val="FFFFFF"/>
                  </a:solidFill>
                </a14:hiddenFill>
              </a:ext>
            </a:extLst>
          </p:spPr>
        </p:pic>
      </p:grpSp>
      <p:cxnSp>
        <p:nvCxnSpPr>
          <p:cNvPr id="28" name="Straight Arrow Connector 27">
            <a:extLst>
              <a:ext uri="{FF2B5EF4-FFF2-40B4-BE49-F238E27FC236}">
                <a16:creationId xmlns:a16="http://schemas.microsoft.com/office/drawing/2014/main" id="{CF09C8CF-CB7F-4B49-A2B2-2C010646A5BD}"/>
              </a:ext>
            </a:extLst>
          </p:cNvPr>
          <p:cNvCxnSpPr/>
          <p:nvPr/>
        </p:nvCxnSpPr>
        <p:spPr>
          <a:xfrm>
            <a:off x="3730706" y="5044663"/>
            <a:ext cx="503853"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pic>
        <p:nvPicPr>
          <p:cNvPr id="29" name="Picture 2" descr="Forward Curved Arrow Royalty Free Cliparts, Vectors, And Stock  Illustration. Image 125445253.">
            <a:extLst>
              <a:ext uri="{FF2B5EF4-FFF2-40B4-BE49-F238E27FC236}">
                <a16:creationId xmlns:a16="http://schemas.microsoft.com/office/drawing/2014/main" id="{0F8BEE19-0C66-46D0-9B31-5B71737AE7E7}"/>
              </a:ext>
            </a:extLst>
          </p:cNvPr>
          <p:cNvPicPr>
            <a:picLocks noChangeAspect="1" noChangeArrowheads="1"/>
          </p:cNvPicPr>
          <p:nvPr/>
        </p:nvPicPr>
        <p:blipFill>
          <a:blip r:embed="rId13">
            <a:extLst>
              <a:ext uri="{BEBA8EAE-BF5A-486C-A8C5-ECC9F3942E4B}">
                <a14:imgProps xmlns:a14="http://schemas.microsoft.com/office/drawing/2010/main">
                  <a14:imgLayer r:embed="rId14">
                    <a14:imgEffect>
                      <a14:backgroundRemoval t="10000" b="90000" l="10000" r="90000"/>
                    </a14:imgEffect>
                  </a14:imgLayer>
                </a14:imgProps>
              </a:ext>
              <a:ext uri="{28A0092B-C50C-407E-A947-70E740481C1C}">
                <a14:useLocalDpi xmlns:a14="http://schemas.microsoft.com/office/drawing/2010/main" val="0"/>
              </a:ext>
            </a:extLst>
          </a:blip>
          <a:srcRect/>
          <a:stretch>
            <a:fillRect/>
          </a:stretch>
        </p:blipFill>
        <p:spPr bwMode="auto">
          <a:xfrm flipH="1">
            <a:off x="2887264" y="3249367"/>
            <a:ext cx="1988754" cy="2000148"/>
          </a:xfrm>
          <a:prstGeom prst="rect">
            <a:avLst/>
          </a:prstGeom>
          <a:noFill/>
          <a:extLst>
            <a:ext uri="{909E8E84-426E-40DD-AFC4-6F175D3DCCD1}">
              <a14:hiddenFill xmlns:a14="http://schemas.microsoft.com/office/drawing/2010/main">
                <a:solidFill>
                  <a:srgbClr val="FFFFFF"/>
                </a:solidFill>
              </a14:hiddenFill>
            </a:ext>
          </a:extLst>
        </p:spPr>
      </p:pic>
      <p:pic>
        <p:nvPicPr>
          <p:cNvPr id="30" name="Picture 29">
            <a:extLst>
              <a:ext uri="{FF2B5EF4-FFF2-40B4-BE49-F238E27FC236}">
                <a16:creationId xmlns:a16="http://schemas.microsoft.com/office/drawing/2014/main" id="{FAC6A030-923C-454D-8069-72257D33FB4C}"/>
              </a:ext>
            </a:extLst>
          </p:cNvPr>
          <p:cNvPicPr>
            <a:picLocks noChangeAspect="1"/>
          </p:cNvPicPr>
          <p:nvPr/>
        </p:nvPicPr>
        <p:blipFill>
          <a:blip r:embed="rId15">
            <a:extLst>
              <a:ext uri="{BEBA8EAE-BF5A-486C-A8C5-ECC9F3942E4B}">
                <a14:imgProps xmlns:a14="http://schemas.microsoft.com/office/drawing/2010/main">
                  <a14:imgLayer r:embed="rId16">
                    <a14:imgEffect>
                      <a14:backgroundRemoval t="763" b="89313" l="9735" r="98230">
                        <a14:foregroundMark x1="16814" y1="9924" x2="42478" y2="10687"/>
                        <a14:foregroundMark x1="42478" y1="10687" x2="16814" y2="7634"/>
                        <a14:foregroundMark x1="16814" y1="7634" x2="14159" y2="12214"/>
                        <a14:foregroundMark x1="36500" y1="78300" x2="35405" y2="78017"/>
                        <a14:foregroundMark x1="61062" y1="3053" x2="30973" y2="4580"/>
                        <a14:foregroundMark x1="30973" y1="4580" x2="57522" y2="763"/>
                        <a14:foregroundMark x1="57522" y1="763" x2="61062" y2="3817"/>
                        <a14:backgroundMark x1="20354" y1="65649" x2="20354" y2="87023"/>
                        <a14:backgroundMark x1="20354" y1="87023" x2="50442" y2="93893"/>
                        <a14:backgroundMark x1="50442" y1="93893" x2="97345" y2="72519"/>
                        <a14:backgroundMark x1="97345" y1="72519" x2="99115" y2="97710"/>
                        <a14:backgroundMark x1="99115" y1="97710" x2="14159" y2="98473"/>
                        <a14:backgroundMark x1="14159" y1="98473" x2="0" y2="79389"/>
                        <a14:backgroundMark x1="0" y1="79389" x2="17699" y2="63359"/>
                        <a14:backgroundMark x1="17699" y1="63359" x2="18584" y2="64122"/>
                        <a14:backgroundMark x1="71681" y1="61069" x2="61062" y2="80916"/>
                        <a14:backgroundMark x1="61062" y1="80916" x2="71681" y2="61832"/>
                        <a14:backgroundMark x1="71681" y1="61832" x2="71681" y2="61832"/>
                      </a14:backgroundRemoval>
                    </a14:imgEffect>
                    <a14:imgEffect>
                      <a14:artisticBlur/>
                    </a14:imgEffect>
                  </a14:imgLayer>
                </a14:imgProps>
              </a:ext>
            </a:extLst>
          </a:blip>
          <a:stretch>
            <a:fillRect/>
          </a:stretch>
        </p:blipFill>
        <p:spPr>
          <a:xfrm>
            <a:off x="2866801" y="4583579"/>
            <a:ext cx="425602" cy="493396"/>
          </a:xfrm>
          <a:prstGeom prst="rect">
            <a:avLst/>
          </a:prstGeom>
        </p:spPr>
      </p:pic>
      <p:sp>
        <p:nvSpPr>
          <p:cNvPr id="31" name="TextBox 30">
            <a:extLst>
              <a:ext uri="{FF2B5EF4-FFF2-40B4-BE49-F238E27FC236}">
                <a16:creationId xmlns:a16="http://schemas.microsoft.com/office/drawing/2014/main" id="{BA23A363-A7AC-488F-9EF9-21D20309B75B}"/>
              </a:ext>
            </a:extLst>
          </p:cNvPr>
          <p:cNvSpPr txBox="1"/>
          <p:nvPr/>
        </p:nvSpPr>
        <p:spPr>
          <a:xfrm>
            <a:off x="5454855" y="4323197"/>
            <a:ext cx="3246640" cy="1477328"/>
          </a:xfrm>
          <a:prstGeom prst="rect">
            <a:avLst/>
          </a:prstGeom>
          <a:noFill/>
        </p:spPr>
        <p:txBody>
          <a:bodyPr wrap="square" rtlCol="0">
            <a:spAutoFit/>
          </a:bodyPr>
          <a:lstStyle/>
          <a:p>
            <a:r>
              <a:rPr lang="en-US" dirty="0"/>
              <a:t>The unavoidable contaminating effect of the first test is why </a:t>
            </a:r>
            <a:r>
              <a:rPr lang="en-US" i="1" dirty="0"/>
              <a:t>no later test provides more reliable information than the first</a:t>
            </a:r>
            <a:r>
              <a:rPr lang="en-US" dirty="0"/>
              <a:t> (no excuses!)</a:t>
            </a:r>
          </a:p>
        </p:txBody>
      </p:sp>
    </p:spTree>
    <p:custDataLst>
      <p:tags r:id="rId1"/>
    </p:custDataLst>
    <p:extLst>
      <p:ext uri="{BB962C8B-B14F-4D97-AF65-F5344CB8AC3E}">
        <p14:creationId xmlns:p14="http://schemas.microsoft.com/office/powerpoint/2010/main" val="239788092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33400"/>
            <a:ext cx="7847045" cy="990600"/>
          </a:xfrm>
        </p:spPr>
        <p:txBody>
          <a:bodyPr>
            <a:normAutofit fontScale="90000"/>
          </a:bodyPr>
          <a:lstStyle/>
          <a:p>
            <a:r>
              <a:rPr lang="en-US" dirty="0"/>
              <a:t>Justifying a second test with an excuse does not decontaminate memory</a:t>
            </a:r>
          </a:p>
        </p:txBody>
      </p:sp>
      <p:sp>
        <p:nvSpPr>
          <p:cNvPr id="3" name="Content Placeholder 2"/>
          <p:cNvSpPr>
            <a:spLocks noGrp="1"/>
          </p:cNvSpPr>
          <p:nvPr>
            <p:ph idx="1"/>
          </p:nvPr>
        </p:nvSpPr>
        <p:spPr>
          <a:xfrm>
            <a:off x="457200" y="1879093"/>
            <a:ext cx="8015592" cy="4849698"/>
          </a:xfrm>
        </p:spPr>
        <p:txBody>
          <a:bodyPr>
            <a:noAutofit/>
          </a:bodyPr>
          <a:lstStyle/>
          <a:p>
            <a:r>
              <a:rPr lang="en-US" sz="2000" dirty="0"/>
              <a:t>Witnesses: </a:t>
            </a:r>
          </a:p>
          <a:p>
            <a:pPr lvl="1"/>
            <a:r>
              <a:rPr lang="en-US" sz="1800" b="1" dirty="0"/>
              <a:t>Defense attorney</a:t>
            </a:r>
            <a:r>
              <a:rPr lang="en-US" sz="1800" dirty="0"/>
              <a:t>: “You say that you are 100% certain the defendant committed the crime. However, it says right here in the police record that on the photo lineup test you said it looks kind of like him, but you weren’t sure. How could that be?” </a:t>
            </a:r>
          </a:p>
          <a:p>
            <a:pPr lvl="1"/>
            <a:r>
              <a:rPr lang="en-US" sz="1800" b="1" dirty="0"/>
              <a:t>Witness</a:t>
            </a:r>
            <a:r>
              <a:rPr lang="en-US" sz="1800" dirty="0"/>
              <a:t>: “I was nervous on the first test, but then I calmed down and searched my memory carefully, and when I did, I knew it was him.”</a:t>
            </a:r>
            <a:endParaRPr lang="en-US" sz="1800" i="1" dirty="0"/>
          </a:p>
          <a:p>
            <a:pPr>
              <a:spcBef>
                <a:spcPts val="1200"/>
              </a:spcBef>
            </a:pPr>
            <a:r>
              <a:rPr lang="en-US" sz="2000" dirty="0"/>
              <a:t>Judges: </a:t>
            </a:r>
          </a:p>
          <a:p>
            <a:pPr lvl="1"/>
            <a:r>
              <a:rPr lang="en-US" sz="1800" dirty="0"/>
              <a:t>If the first test was improperly administered (e.g., the police officer steered the witness to pick the suspect), it should be excluded</a:t>
            </a:r>
          </a:p>
          <a:p>
            <a:pPr lvl="1">
              <a:spcAft>
                <a:spcPts val="1200"/>
              </a:spcAft>
            </a:pPr>
            <a:r>
              <a:rPr lang="en-US" sz="1800" dirty="0"/>
              <a:t>A later independent test right here and right now in this courtroom, will serve the cause of justice</a:t>
            </a:r>
          </a:p>
        </p:txBody>
      </p:sp>
    </p:spTree>
    <p:custDataLst>
      <p:tags r:id="rId1"/>
    </p:custDataLst>
    <p:extLst>
      <p:ext uri="{BB962C8B-B14F-4D97-AF65-F5344CB8AC3E}">
        <p14:creationId xmlns:p14="http://schemas.microsoft.com/office/powerpoint/2010/main" val="2072870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33400"/>
            <a:ext cx="7847045" cy="990600"/>
          </a:xfrm>
        </p:spPr>
        <p:txBody>
          <a:bodyPr>
            <a:normAutofit fontScale="90000"/>
          </a:bodyPr>
          <a:lstStyle/>
          <a:p>
            <a:r>
              <a:rPr lang="en-US" dirty="0"/>
              <a:t>Justifying a second test with an excuse does not decontaminate memory</a:t>
            </a:r>
          </a:p>
        </p:txBody>
      </p:sp>
      <p:sp>
        <p:nvSpPr>
          <p:cNvPr id="3" name="Content Placeholder 2"/>
          <p:cNvSpPr>
            <a:spLocks noGrp="1"/>
          </p:cNvSpPr>
          <p:nvPr>
            <p:ph idx="1"/>
          </p:nvPr>
        </p:nvSpPr>
        <p:spPr>
          <a:xfrm>
            <a:off x="457200" y="1660432"/>
            <a:ext cx="8015592" cy="4849698"/>
          </a:xfrm>
        </p:spPr>
        <p:txBody>
          <a:bodyPr>
            <a:noAutofit/>
          </a:bodyPr>
          <a:lstStyle/>
          <a:p>
            <a:r>
              <a:rPr lang="en-US" sz="2000" dirty="0"/>
              <a:t>Prosecutors: </a:t>
            </a:r>
          </a:p>
          <a:p>
            <a:pPr lvl="1"/>
            <a:r>
              <a:rPr lang="en-US" sz="1800" dirty="0"/>
              <a:t>A face can be purely perceptually familiar (“where do I know him from?”), yet when you see that face again, you can remember (“That’s my psychology professor from two years ago!”)</a:t>
            </a:r>
          </a:p>
          <a:p>
            <a:pPr lvl="1"/>
            <a:r>
              <a:rPr lang="en-US" sz="1800" dirty="0"/>
              <a:t>Therefore, someone can fail to realize that a face is perceptually familiar on the first lineup test and then later, on a second test, realize that it is perceptually familiar after all</a:t>
            </a:r>
            <a:endParaRPr lang="en-US" sz="1800" i="1" dirty="0"/>
          </a:p>
          <a:p>
            <a:pPr>
              <a:spcBef>
                <a:spcPts val="1200"/>
              </a:spcBef>
            </a:pPr>
            <a:r>
              <a:rPr lang="en-US" sz="2000" dirty="0"/>
              <a:t>Judges: </a:t>
            </a:r>
          </a:p>
          <a:p>
            <a:pPr lvl="1"/>
            <a:r>
              <a:rPr lang="en-US" sz="1800" dirty="0"/>
              <a:t>If the first test was improperly suggestive, it should be excluded</a:t>
            </a:r>
          </a:p>
          <a:p>
            <a:pPr lvl="1">
              <a:spcAft>
                <a:spcPts val="1200"/>
              </a:spcAft>
            </a:pPr>
            <a:r>
              <a:rPr lang="en-US" sz="1800" dirty="0"/>
              <a:t>A later independent and non-suggestive test would serve the cause of justice</a:t>
            </a:r>
          </a:p>
          <a:p>
            <a:r>
              <a:rPr lang="en-US" sz="2000" dirty="0"/>
              <a:t>The key point: </a:t>
            </a:r>
          </a:p>
          <a:p>
            <a:pPr lvl="1">
              <a:spcAft>
                <a:spcPts val="1800"/>
              </a:spcAft>
            </a:pPr>
            <a:r>
              <a:rPr lang="en-US" sz="1800" dirty="0"/>
              <a:t>If the first test included a recognizable photo of the suspect, every subsequent test is a test of contaminated forensic memory evidence</a:t>
            </a:r>
          </a:p>
        </p:txBody>
      </p:sp>
    </p:spTree>
    <p:custDataLst>
      <p:tags r:id="rId1"/>
    </p:custDataLst>
    <p:extLst>
      <p:ext uri="{BB962C8B-B14F-4D97-AF65-F5344CB8AC3E}">
        <p14:creationId xmlns:p14="http://schemas.microsoft.com/office/powerpoint/2010/main" val="21997676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p:cNvGraphicFramePr/>
          <p:nvPr>
            <p:extLst>
              <p:ext uri="{D42A27DB-BD31-4B8C-83A1-F6EECF244321}">
                <p14:modId xmlns:p14="http://schemas.microsoft.com/office/powerpoint/2010/main" val="3635186977"/>
              </p:ext>
            </p:extLst>
          </p:nvPr>
        </p:nvGraphicFramePr>
        <p:xfrm>
          <a:off x="619125" y="1749284"/>
          <a:ext cx="4053236" cy="2543176"/>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9" name="Picture 8"/>
          <p:cNvPicPr>
            <a:picLocks noChangeAspect="1"/>
          </p:cNvPicPr>
          <p:nvPr/>
        </p:nvPicPr>
        <p:blipFill rotWithShape="1">
          <a:blip r:embed="rId9">
            <a:extLst>
              <a:ext uri="{28A0092B-C50C-407E-A947-70E740481C1C}">
                <a14:useLocalDpi xmlns:a14="http://schemas.microsoft.com/office/drawing/2010/main" val="0"/>
              </a:ext>
            </a:extLst>
          </a:blip>
          <a:srcRect l="5901" r="24124"/>
          <a:stretch/>
        </p:blipFill>
        <p:spPr>
          <a:xfrm>
            <a:off x="1675588" y="2686161"/>
            <a:ext cx="925551" cy="691724"/>
          </a:xfrm>
          <a:prstGeom prst="rect">
            <a:avLst/>
          </a:prstGeom>
        </p:spPr>
      </p:pic>
      <p:sp>
        <p:nvSpPr>
          <p:cNvPr id="10" name="Right Arrow 9"/>
          <p:cNvSpPr/>
          <p:nvPr/>
        </p:nvSpPr>
        <p:spPr>
          <a:xfrm>
            <a:off x="4808035" y="2949435"/>
            <a:ext cx="2447925" cy="158748"/>
          </a:xfrm>
          <a:prstGeom prst="rightArrow">
            <a:avLst/>
          </a:prstGeom>
          <a:solidFill>
            <a:srgbClr val="00B0F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1" name="Group 10"/>
          <p:cNvGrpSpPr/>
          <p:nvPr/>
        </p:nvGrpSpPr>
        <p:grpSpPr>
          <a:xfrm>
            <a:off x="7370320" y="2623678"/>
            <a:ext cx="1037700" cy="873759"/>
            <a:chOff x="2987" y="655319"/>
            <a:chExt cx="895230" cy="873759"/>
          </a:xfrm>
          <a:solidFill>
            <a:srgbClr val="FF0066"/>
          </a:solidFill>
        </p:grpSpPr>
        <p:sp>
          <p:nvSpPr>
            <p:cNvPr id="12" name="Rounded Rectangle 11"/>
            <p:cNvSpPr/>
            <p:nvPr/>
          </p:nvSpPr>
          <p:spPr>
            <a:xfrm>
              <a:off x="2987" y="655319"/>
              <a:ext cx="895230" cy="873759"/>
            </a:xfrm>
            <a:prstGeom prst="roundRect">
              <a:avLst/>
            </a:prstGeom>
            <a:grpFill/>
            <a:ln>
              <a:solidFill>
                <a:srgbClr val="FF0066"/>
              </a:solidFill>
            </a:ln>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13" name="Rounded Rectangle 4"/>
            <p:cNvSpPr txBox="1"/>
            <p:nvPr/>
          </p:nvSpPr>
          <p:spPr>
            <a:xfrm>
              <a:off x="45640" y="697972"/>
              <a:ext cx="809924" cy="788453"/>
            </a:xfrm>
            <a:prstGeom prst="rect">
              <a:avLst/>
            </a:prstGeom>
            <a:grpFill/>
            <a:ln>
              <a:solidFill>
                <a:srgbClr val="FF0066"/>
              </a:solidFill>
            </a:ln>
          </p:spPr>
          <p:style>
            <a:lnRef idx="0">
              <a:scrgbClr r="0" g="0" b="0"/>
            </a:lnRef>
            <a:fillRef idx="0">
              <a:scrgbClr r="0" g="0" b="0"/>
            </a:fillRef>
            <a:effectRef idx="0">
              <a:scrgbClr r="0" g="0" b="0"/>
            </a:effectRef>
            <a:fontRef idx="minor">
              <a:schemeClr val="lt1"/>
            </a:fontRef>
          </p:style>
          <p:txBody>
            <a:bodyPr spcFirstLastPara="0" vert="horz" wrap="square" lIns="57150" tIns="57150" rIns="57150" bIns="57150" numCol="1" spcCol="1270" anchor="ctr" anchorCtr="0">
              <a:noAutofit/>
            </a:bodyPr>
            <a:lstStyle/>
            <a:p>
              <a:pPr lvl="0" algn="ctr" defTabSz="666750">
                <a:lnSpc>
                  <a:spcPct val="90000"/>
                </a:lnSpc>
                <a:spcBef>
                  <a:spcPct val="0"/>
                </a:spcBef>
                <a:spcAft>
                  <a:spcPct val="35000"/>
                </a:spcAft>
              </a:pPr>
              <a:r>
                <a:rPr lang="en-US" sz="1500" kern="1200" dirty="0"/>
                <a:t>Trial</a:t>
              </a:r>
            </a:p>
          </p:txBody>
        </p:sp>
      </p:grpSp>
      <p:sp>
        <p:nvSpPr>
          <p:cNvPr id="14" name="TextBox 13"/>
          <p:cNvSpPr txBox="1"/>
          <p:nvPr/>
        </p:nvSpPr>
        <p:spPr>
          <a:xfrm>
            <a:off x="5341432" y="2644029"/>
            <a:ext cx="1460584" cy="369332"/>
          </a:xfrm>
          <a:prstGeom prst="rect">
            <a:avLst/>
          </a:prstGeom>
          <a:noFill/>
        </p:spPr>
        <p:txBody>
          <a:bodyPr wrap="square" rtlCol="0">
            <a:spAutoFit/>
          </a:bodyPr>
          <a:lstStyle/>
          <a:p>
            <a:r>
              <a:rPr lang="en-US"/>
              <a:t>Months later</a:t>
            </a:r>
            <a:endParaRPr lang="en-US" dirty="0"/>
          </a:p>
        </p:txBody>
      </p:sp>
      <p:sp>
        <p:nvSpPr>
          <p:cNvPr id="16" name="Title 1"/>
          <p:cNvSpPr>
            <a:spLocks noGrp="1"/>
          </p:cNvSpPr>
          <p:nvPr>
            <p:ph type="title"/>
          </p:nvPr>
        </p:nvSpPr>
        <p:spPr>
          <a:xfrm>
            <a:off x="457200" y="533400"/>
            <a:ext cx="8229600" cy="990600"/>
          </a:xfrm>
        </p:spPr>
        <p:txBody>
          <a:bodyPr>
            <a:normAutofit/>
          </a:bodyPr>
          <a:lstStyle/>
          <a:p>
            <a:r>
              <a:rPr lang="en-US"/>
              <a:t>Contaminated forensic evidence</a:t>
            </a:r>
            <a:endParaRPr lang="en-US" dirty="0"/>
          </a:p>
        </p:txBody>
      </p:sp>
      <p:pic>
        <p:nvPicPr>
          <p:cNvPr id="19" name="Picture 18" descr="A picture containing person, person, dress, wearing&#10;&#10;Description automatically generated">
            <a:extLst>
              <a:ext uri="{FF2B5EF4-FFF2-40B4-BE49-F238E27FC236}">
                <a16:creationId xmlns:a16="http://schemas.microsoft.com/office/drawing/2014/main" id="{F227B3D8-9D72-401E-BA94-7A46ABEC9F28}"/>
              </a:ext>
            </a:extLst>
          </p:cNvPr>
          <p:cNvPicPr>
            <a:picLocks noChangeAspect="1"/>
          </p:cNvPicPr>
          <p:nvPr/>
        </p:nvPicPr>
        <p:blipFill>
          <a:blip r:embed="rId10"/>
          <a:stretch>
            <a:fillRect/>
          </a:stretch>
        </p:blipFill>
        <p:spPr>
          <a:xfrm>
            <a:off x="4254138" y="4451235"/>
            <a:ext cx="856243" cy="1084574"/>
          </a:xfrm>
          <a:prstGeom prst="rect">
            <a:avLst/>
          </a:prstGeom>
        </p:spPr>
      </p:pic>
      <p:grpSp>
        <p:nvGrpSpPr>
          <p:cNvPr id="21" name="Group 20">
            <a:extLst>
              <a:ext uri="{FF2B5EF4-FFF2-40B4-BE49-F238E27FC236}">
                <a16:creationId xmlns:a16="http://schemas.microsoft.com/office/drawing/2014/main" id="{1D37AA97-0263-4543-AC83-5ADBEB80124E}"/>
              </a:ext>
            </a:extLst>
          </p:cNvPr>
          <p:cNvGrpSpPr/>
          <p:nvPr/>
        </p:nvGrpSpPr>
        <p:grpSpPr>
          <a:xfrm>
            <a:off x="2497303" y="4403169"/>
            <a:ext cx="1164599" cy="1180706"/>
            <a:chOff x="1642188" y="2575249"/>
            <a:chExt cx="2789853" cy="2828439"/>
          </a:xfrm>
        </p:grpSpPr>
        <p:pic>
          <p:nvPicPr>
            <p:cNvPr id="23" name="Picture 4" descr="Research explores ways to improve eyewitness recall | Binghamton News">
              <a:extLst>
                <a:ext uri="{FF2B5EF4-FFF2-40B4-BE49-F238E27FC236}">
                  <a16:creationId xmlns:a16="http://schemas.microsoft.com/office/drawing/2014/main" id="{69B5420F-65FE-4B78-9E56-D7412D49EF5C}"/>
                </a:ext>
              </a:extLst>
            </p:cNvPr>
            <p:cNvPicPr>
              <a:picLocks noChangeAspect="1" noChangeArrowheads="1"/>
            </p:cNvPicPr>
            <p:nvPr/>
          </p:nvPicPr>
          <p:blipFill rotWithShape="1">
            <a:blip r:embed="rId11">
              <a:extLst>
                <a:ext uri="{BEBA8EAE-BF5A-486C-A8C5-ECC9F3942E4B}">
                  <a14:imgProps xmlns:a14="http://schemas.microsoft.com/office/drawing/2010/main">
                    <a14:imgLayer r:embed="rId12">
                      <a14:imgEffect>
                        <a14:backgroundRemoval t="10000" b="99375" l="9902" r="92953">
                          <a14:foregroundMark x1="90098" y1="50250" x2="92953" y2="56750"/>
                          <a14:foregroundMark x1="92953" y1="56750" x2="90277" y2="50625"/>
                          <a14:foregroundMark x1="42016" y1="98875" x2="43711" y2="91000"/>
                          <a14:foregroundMark x1="43711" y1="91000" x2="51026" y2="89375"/>
                          <a14:foregroundMark x1="51026" y1="89375" x2="70384" y2="90375"/>
                          <a14:foregroundMark x1="70384" y1="90375" x2="73060" y2="96875"/>
                          <a14:foregroundMark x1="73060" y1="96875" x2="67529" y2="99875"/>
                          <a14:foregroundMark x1="67529" y1="99875" x2="42730" y2="99375"/>
                          <a14:foregroundMark x1="42730" y1="99375" x2="42462" y2="98500"/>
                        </a14:backgroundRemoval>
                      </a14:imgEffect>
                    </a14:imgLayer>
                  </a14:imgProps>
                </a:ext>
                <a:ext uri="{28A0092B-C50C-407E-A947-70E740481C1C}">
                  <a14:useLocalDpi xmlns:a14="http://schemas.microsoft.com/office/drawing/2010/main" val="0"/>
                </a:ext>
              </a:extLst>
            </a:blip>
            <a:srcRect l="31911" t="7900" r="3253"/>
            <a:stretch/>
          </p:blipFill>
          <p:spPr bwMode="auto">
            <a:xfrm>
              <a:off x="1642188" y="2575249"/>
              <a:ext cx="2789853" cy="2828439"/>
            </a:xfrm>
            <a:prstGeom prst="rect">
              <a:avLst/>
            </a:prstGeom>
            <a:noFill/>
            <a:extLst>
              <a:ext uri="{909E8E84-426E-40DD-AFC4-6F175D3DCCD1}">
                <a14:hiddenFill xmlns:a14="http://schemas.microsoft.com/office/drawing/2010/main">
                  <a:solidFill>
                    <a:srgbClr val="FFFFFF"/>
                  </a:solidFill>
                </a14:hiddenFill>
              </a:ext>
            </a:extLst>
          </p:spPr>
        </p:pic>
        <p:pic>
          <p:nvPicPr>
            <p:cNvPr id="24" name="Picture 4" descr="Research explores ways to improve eyewitness recall | Binghamton News">
              <a:extLst>
                <a:ext uri="{FF2B5EF4-FFF2-40B4-BE49-F238E27FC236}">
                  <a16:creationId xmlns:a16="http://schemas.microsoft.com/office/drawing/2014/main" id="{87D09F48-EB90-4123-B838-B66081C45C39}"/>
                </a:ext>
              </a:extLst>
            </p:cNvPr>
            <p:cNvPicPr>
              <a:picLocks noChangeAspect="1" noChangeArrowheads="1"/>
            </p:cNvPicPr>
            <p:nvPr/>
          </p:nvPicPr>
          <p:blipFill rotWithShape="1">
            <a:blip r:embed="rId11">
              <a:extLst>
                <a:ext uri="{BEBA8EAE-BF5A-486C-A8C5-ECC9F3942E4B}">
                  <a14:imgProps xmlns:a14="http://schemas.microsoft.com/office/drawing/2010/main">
                    <a14:imgLayer r:embed="rId12">
                      <a14:imgEffect>
                        <a14:backgroundRemoval t="10000" b="99375" l="9902" r="92953">
                          <a14:foregroundMark x1="90098" y1="50250" x2="92953" y2="56750"/>
                          <a14:foregroundMark x1="92953" y1="56750" x2="90277" y2="50625"/>
                          <a14:foregroundMark x1="42016" y1="98875" x2="43711" y2="91000"/>
                          <a14:foregroundMark x1="43711" y1="91000" x2="51026" y2="89375"/>
                          <a14:foregroundMark x1="51026" y1="89375" x2="70384" y2="90375"/>
                          <a14:foregroundMark x1="70384" y1="90375" x2="73060" y2="96875"/>
                          <a14:foregroundMark x1="73060" y1="96875" x2="67529" y2="99875"/>
                          <a14:foregroundMark x1="67529" y1="99875" x2="42730" y2="99375"/>
                          <a14:foregroundMark x1="42730" y1="99375" x2="42462" y2="98500"/>
                        </a14:backgroundRemoval>
                      </a14:imgEffect>
                    </a14:imgLayer>
                  </a14:imgProps>
                </a:ext>
                <a:ext uri="{28A0092B-C50C-407E-A947-70E740481C1C}">
                  <a14:useLocalDpi xmlns:a14="http://schemas.microsoft.com/office/drawing/2010/main" val="0"/>
                </a:ext>
              </a:extLst>
            </a:blip>
            <a:srcRect l="58366" t="35265" r="35563" b="46050"/>
            <a:stretch/>
          </p:blipFill>
          <p:spPr bwMode="auto">
            <a:xfrm>
              <a:off x="1987419" y="3163079"/>
              <a:ext cx="1306287" cy="1121686"/>
            </a:xfrm>
            <a:prstGeom prst="rect">
              <a:avLst/>
            </a:prstGeom>
            <a:noFill/>
            <a:extLst>
              <a:ext uri="{909E8E84-426E-40DD-AFC4-6F175D3DCCD1}">
                <a14:hiddenFill xmlns:a14="http://schemas.microsoft.com/office/drawing/2010/main">
                  <a:solidFill>
                    <a:srgbClr val="FFFFFF"/>
                  </a:solidFill>
                </a14:hiddenFill>
              </a:ext>
            </a:extLst>
          </p:spPr>
        </p:pic>
        <p:pic>
          <p:nvPicPr>
            <p:cNvPr id="25" name="Picture 4" descr="Research explores ways to improve eyewitness recall | Binghamton News">
              <a:extLst>
                <a:ext uri="{FF2B5EF4-FFF2-40B4-BE49-F238E27FC236}">
                  <a16:creationId xmlns:a16="http://schemas.microsoft.com/office/drawing/2014/main" id="{5D6142E2-89BB-4F80-A2DE-84AD3E198CDB}"/>
                </a:ext>
              </a:extLst>
            </p:cNvPr>
            <p:cNvPicPr>
              <a:picLocks noChangeAspect="1" noChangeArrowheads="1"/>
            </p:cNvPicPr>
            <p:nvPr/>
          </p:nvPicPr>
          <p:blipFill rotWithShape="1">
            <a:blip r:embed="rId11">
              <a:extLst>
                <a:ext uri="{BEBA8EAE-BF5A-486C-A8C5-ECC9F3942E4B}">
                  <a14:imgProps xmlns:a14="http://schemas.microsoft.com/office/drawing/2010/main">
                    <a14:imgLayer r:embed="rId12">
                      <a14:imgEffect>
                        <a14:backgroundRemoval t="10000" b="99375" l="9902" r="92953">
                          <a14:foregroundMark x1="90098" y1="50250" x2="92953" y2="56750"/>
                          <a14:foregroundMark x1="92953" y1="56750" x2="90277" y2="50625"/>
                          <a14:foregroundMark x1="42016" y1="98875" x2="43711" y2="91000"/>
                          <a14:foregroundMark x1="43711" y1="91000" x2="51026" y2="89375"/>
                          <a14:foregroundMark x1="51026" y1="89375" x2="70384" y2="90375"/>
                          <a14:foregroundMark x1="70384" y1="90375" x2="73060" y2="96875"/>
                          <a14:foregroundMark x1="73060" y1="96875" x2="67529" y2="99875"/>
                          <a14:foregroundMark x1="67529" y1="99875" x2="42730" y2="99375"/>
                          <a14:foregroundMark x1="42730" y1="99375" x2="42462" y2="98500"/>
                        </a14:backgroundRemoval>
                      </a14:imgEffect>
                    </a14:imgLayer>
                  </a14:imgProps>
                </a:ext>
                <a:ext uri="{28A0092B-C50C-407E-A947-70E740481C1C}">
                  <a14:useLocalDpi xmlns:a14="http://schemas.microsoft.com/office/drawing/2010/main" val="0"/>
                </a:ext>
              </a:extLst>
            </a:blip>
            <a:srcRect l="58366" t="35265" r="35563" b="46050"/>
            <a:stretch/>
          </p:blipFill>
          <p:spPr bwMode="auto">
            <a:xfrm>
              <a:off x="2108713" y="3007429"/>
              <a:ext cx="261257" cy="573833"/>
            </a:xfrm>
            <a:prstGeom prst="rect">
              <a:avLst/>
            </a:prstGeom>
            <a:noFill/>
            <a:extLst>
              <a:ext uri="{909E8E84-426E-40DD-AFC4-6F175D3DCCD1}">
                <a14:hiddenFill xmlns:a14="http://schemas.microsoft.com/office/drawing/2010/main">
                  <a:solidFill>
                    <a:srgbClr val="FFFFFF"/>
                  </a:solidFill>
                </a14:hiddenFill>
              </a:ext>
            </a:extLst>
          </p:spPr>
        </p:pic>
        <p:pic>
          <p:nvPicPr>
            <p:cNvPr id="26" name="Picture 4" descr="Research explores ways to improve eyewitness recall | Binghamton News">
              <a:extLst>
                <a:ext uri="{FF2B5EF4-FFF2-40B4-BE49-F238E27FC236}">
                  <a16:creationId xmlns:a16="http://schemas.microsoft.com/office/drawing/2014/main" id="{BF87807F-371D-4F1B-A68F-B4B5E7B0317D}"/>
                </a:ext>
              </a:extLst>
            </p:cNvPr>
            <p:cNvPicPr>
              <a:picLocks noChangeAspect="1" noChangeArrowheads="1"/>
            </p:cNvPicPr>
            <p:nvPr/>
          </p:nvPicPr>
          <p:blipFill rotWithShape="1">
            <a:blip r:embed="rId11">
              <a:extLst>
                <a:ext uri="{BEBA8EAE-BF5A-486C-A8C5-ECC9F3942E4B}">
                  <a14:imgProps xmlns:a14="http://schemas.microsoft.com/office/drawing/2010/main">
                    <a14:imgLayer r:embed="rId12">
                      <a14:imgEffect>
                        <a14:backgroundRemoval t="10000" b="99375" l="9902" r="92953">
                          <a14:foregroundMark x1="90098" y1="50250" x2="92953" y2="56750"/>
                          <a14:foregroundMark x1="92953" y1="56750" x2="90277" y2="50625"/>
                          <a14:foregroundMark x1="42016" y1="98875" x2="43711" y2="91000"/>
                          <a14:foregroundMark x1="43711" y1="91000" x2="51026" y2="89375"/>
                          <a14:foregroundMark x1="51026" y1="89375" x2="70384" y2="90375"/>
                          <a14:foregroundMark x1="70384" y1="90375" x2="73060" y2="96875"/>
                          <a14:foregroundMark x1="73060" y1="96875" x2="67529" y2="99875"/>
                          <a14:foregroundMark x1="67529" y1="99875" x2="42730" y2="99375"/>
                          <a14:foregroundMark x1="42730" y1="99375" x2="42462" y2="98500"/>
                        </a14:backgroundRemoval>
                      </a14:imgEffect>
                    </a14:imgLayer>
                  </a14:imgProps>
                </a:ext>
                <a:ext uri="{28A0092B-C50C-407E-A947-70E740481C1C}">
                  <a14:useLocalDpi xmlns:a14="http://schemas.microsoft.com/office/drawing/2010/main" val="0"/>
                </a:ext>
              </a:extLst>
            </a:blip>
            <a:srcRect l="58366" t="35265" r="35563" b="46050"/>
            <a:stretch/>
          </p:blipFill>
          <p:spPr bwMode="auto">
            <a:xfrm>
              <a:off x="2511487" y="2808051"/>
              <a:ext cx="622040" cy="425465"/>
            </a:xfrm>
            <a:prstGeom prst="rect">
              <a:avLst/>
            </a:prstGeom>
            <a:noFill/>
            <a:extLst>
              <a:ext uri="{909E8E84-426E-40DD-AFC4-6F175D3DCCD1}">
                <a14:hiddenFill xmlns:a14="http://schemas.microsoft.com/office/drawing/2010/main">
                  <a:solidFill>
                    <a:srgbClr val="FFFFFF"/>
                  </a:solidFill>
                </a14:hiddenFill>
              </a:ext>
            </a:extLst>
          </p:spPr>
        </p:pic>
        <p:pic>
          <p:nvPicPr>
            <p:cNvPr id="27" name="Picture 4" descr="Research explores ways to improve eyewitness recall | Binghamton News">
              <a:extLst>
                <a:ext uri="{FF2B5EF4-FFF2-40B4-BE49-F238E27FC236}">
                  <a16:creationId xmlns:a16="http://schemas.microsoft.com/office/drawing/2014/main" id="{57D92333-9512-4C39-BB71-22C9E28EC60F}"/>
                </a:ext>
              </a:extLst>
            </p:cNvPr>
            <p:cNvPicPr>
              <a:picLocks noChangeAspect="1" noChangeArrowheads="1"/>
            </p:cNvPicPr>
            <p:nvPr/>
          </p:nvPicPr>
          <p:blipFill rotWithShape="1">
            <a:blip r:embed="rId11">
              <a:extLst>
                <a:ext uri="{BEBA8EAE-BF5A-486C-A8C5-ECC9F3942E4B}">
                  <a14:imgProps xmlns:a14="http://schemas.microsoft.com/office/drawing/2010/main">
                    <a14:imgLayer r:embed="rId12">
                      <a14:imgEffect>
                        <a14:backgroundRemoval t="10000" b="99375" l="9902" r="92953">
                          <a14:foregroundMark x1="90098" y1="50250" x2="92953" y2="56750"/>
                          <a14:foregroundMark x1="92953" y1="56750" x2="90277" y2="50625"/>
                          <a14:foregroundMark x1="42016" y1="98875" x2="43711" y2="91000"/>
                          <a14:foregroundMark x1="43711" y1="91000" x2="51026" y2="89375"/>
                          <a14:foregroundMark x1="51026" y1="89375" x2="70384" y2="90375"/>
                          <a14:foregroundMark x1="70384" y1="90375" x2="73060" y2="96875"/>
                          <a14:foregroundMark x1="73060" y1="96875" x2="67529" y2="99875"/>
                          <a14:foregroundMark x1="67529" y1="99875" x2="42730" y2="99375"/>
                          <a14:foregroundMark x1="42730" y1="99375" x2="42462" y2="98500"/>
                        </a14:backgroundRemoval>
                      </a14:imgEffect>
                    </a14:imgLayer>
                  </a14:imgProps>
                </a:ext>
                <a:ext uri="{28A0092B-C50C-407E-A947-70E740481C1C}">
                  <a14:useLocalDpi xmlns:a14="http://schemas.microsoft.com/office/drawing/2010/main" val="0"/>
                </a:ext>
              </a:extLst>
            </a:blip>
            <a:srcRect l="58366" t="35265" r="35563" b="46050"/>
            <a:stretch/>
          </p:blipFill>
          <p:spPr bwMode="auto">
            <a:xfrm>
              <a:off x="2118050" y="3762575"/>
              <a:ext cx="261257" cy="573833"/>
            </a:xfrm>
            <a:prstGeom prst="rect">
              <a:avLst/>
            </a:prstGeom>
            <a:noFill/>
            <a:extLst>
              <a:ext uri="{909E8E84-426E-40DD-AFC4-6F175D3DCCD1}">
                <a14:hiddenFill xmlns:a14="http://schemas.microsoft.com/office/drawing/2010/main">
                  <a:solidFill>
                    <a:srgbClr val="FFFFFF"/>
                  </a:solidFill>
                </a14:hiddenFill>
              </a:ext>
            </a:extLst>
          </p:spPr>
        </p:pic>
      </p:grpSp>
      <p:cxnSp>
        <p:nvCxnSpPr>
          <p:cNvPr id="28" name="Straight Arrow Connector 27">
            <a:extLst>
              <a:ext uri="{FF2B5EF4-FFF2-40B4-BE49-F238E27FC236}">
                <a16:creationId xmlns:a16="http://schemas.microsoft.com/office/drawing/2014/main" id="{CF09C8CF-CB7F-4B49-A2B2-2C010646A5BD}"/>
              </a:ext>
            </a:extLst>
          </p:cNvPr>
          <p:cNvCxnSpPr/>
          <p:nvPr/>
        </p:nvCxnSpPr>
        <p:spPr>
          <a:xfrm>
            <a:off x="3730706" y="5044663"/>
            <a:ext cx="503853"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 name="TextBox 1">
            <a:extLst>
              <a:ext uri="{FF2B5EF4-FFF2-40B4-BE49-F238E27FC236}">
                <a16:creationId xmlns:a16="http://schemas.microsoft.com/office/drawing/2014/main" id="{9489D011-347D-49FF-B77D-C249590AD30C}"/>
              </a:ext>
            </a:extLst>
          </p:cNvPr>
          <p:cNvSpPr txBox="1"/>
          <p:nvPr/>
        </p:nvSpPr>
        <p:spPr>
          <a:xfrm>
            <a:off x="5585406" y="4582998"/>
            <a:ext cx="3114675" cy="923330"/>
          </a:xfrm>
          <a:prstGeom prst="rect">
            <a:avLst/>
          </a:prstGeom>
          <a:noFill/>
        </p:spPr>
        <p:txBody>
          <a:bodyPr wrap="square" rtlCol="0">
            <a:spAutoFit/>
          </a:bodyPr>
          <a:lstStyle/>
          <a:p>
            <a:r>
              <a:rPr lang="en-US" dirty="0"/>
              <a:t>Bonus: If a proper lineup test is used, the initial test provides </a:t>
            </a:r>
            <a:r>
              <a:rPr lang="en-US" b="1"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rPr>
              <a:t>reliable</a:t>
            </a:r>
            <a:r>
              <a:rPr lang="en-US" dirty="0"/>
              <a:t> information!</a:t>
            </a:r>
          </a:p>
        </p:txBody>
      </p:sp>
      <p:pic>
        <p:nvPicPr>
          <p:cNvPr id="30" name="Picture 29">
            <a:extLst>
              <a:ext uri="{FF2B5EF4-FFF2-40B4-BE49-F238E27FC236}">
                <a16:creationId xmlns:a16="http://schemas.microsoft.com/office/drawing/2014/main" id="{FAC6A030-923C-454D-8069-72257D33FB4C}"/>
              </a:ext>
            </a:extLst>
          </p:cNvPr>
          <p:cNvPicPr>
            <a:picLocks noChangeAspect="1"/>
          </p:cNvPicPr>
          <p:nvPr/>
        </p:nvPicPr>
        <p:blipFill>
          <a:blip r:embed="rId13">
            <a:extLst>
              <a:ext uri="{BEBA8EAE-BF5A-486C-A8C5-ECC9F3942E4B}">
                <a14:imgProps xmlns:a14="http://schemas.microsoft.com/office/drawing/2010/main">
                  <a14:imgLayer r:embed="rId14">
                    <a14:imgEffect>
                      <a14:backgroundRemoval t="763" b="89313" l="9735" r="98230">
                        <a14:foregroundMark x1="16814" y1="9924" x2="42478" y2="10687"/>
                        <a14:foregroundMark x1="42478" y1="10687" x2="16814" y2="7634"/>
                        <a14:foregroundMark x1="16814" y1="7634" x2="14159" y2="12214"/>
                        <a14:foregroundMark x1="36500" y1="78300" x2="35405" y2="78017"/>
                        <a14:foregroundMark x1="61062" y1="3053" x2="30973" y2="4580"/>
                        <a14:foregroundMark x1="30973" y1="4580" x2="57522" y2="763"/>
                        <a14:foregroundMark x1="57522" y1="763" x2="61062" y2="3817"/>
                        <a14:backgroundMark x1="20354" y1="65649" x2="20354" y2="87023"/>
                        <a14:backgroundMark x1="20354" y1="87023" x2="50442" y2="93893"/>
                        <a14:backgroundMark x1="50442" y1="93893" x2="97345" y2="72519"/>
                        <a14:backgroundMark x1="97345" y1="72519" x2="99115" y2="97710"/>
                        <a14:backgroundMark x1="99115" y1="97710" x2="14159" y2="98473"/>
                        <a14:backgroundMark x1="14159" y1="98473" x2="0" y2="79389"/>
                        <a14:backgroundMark x1="0" y1="79389" x2="17699" y2="63359"/>
                        <a14:backgroundMark x1="17699" y1="63359" x2="18584" y2="64122"/>
                        <a14:backgroundMark x1="71681" y1="61069" x2="61062" y2="80916"/>
                        <a14:backgroundMark x1="61062" y1="80916" x2="71681" y2="61832"/>
                        <a14:backgroundMark x1="71681" y1="61832" x2="71681" y2="61832"/>
                      </a14:backgroundRemoval>
                    </a14:imgEffect>
                    <a14:imgEffect>
                      <a14:artisticBlur/>
                    </a14:imgEffect>
                  </a14:imgLayer>
                </a14:imgProps>
              </a:ext>
            </a:extLst>
          </a:blip>
          <a:stretch>
            <a:fillRect/>
          </a:stretch>
        </p:blipFill>
        <p:spPr>
          <a:xfrm>
            <a:off x="2866801" y="4583579"/>
            <a:ext cx="425602" cy="493396"/>
          </a:xfrm>
          <a:prstGeom prst="rect">
            <a:avLst/>
          </a:prstGeom>
        </p:spPr>
      </p:pic>
    </p:spTree>
    <p:custDataLst>
      <p:tags r:id="rId1"/>
    </p:custDataLst>
    <p:extLst>
      <p:ext uri="{BB962C8B-B14F-4D97-AF65-F5344CB8AC3E}">
        <p14:creationId xmlns:p14="http://schemas.microsoft.com/office/powerpoint/2010/main" val="37321830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33400"/>
            <a:ext cx="7847045" cy="990600"/>
          </a:xfrm>
        </p:spPr>
        <p:txBody>
          <a:bodyPr>
            <a:normAutofit fontScale="90000"/>
          </a:bodyPr>
          <a:lstStyle/>
          <a:p>
            <a:r>
              <a:rPr lang="en-US"/>
              <a:t>Gary Wells</a:t>
            </a:r>
            <a:br>
              <a:rPr lang="en-US"/>
            </a:br>
            <a:r>
              <a:rPr lang="en-US" sz="2000"/>
              <a:t>Iowa State University</a:t>
            </a:r>
            <a:endParaRPr lang="en-US" dirty="0"/>
          </a:p>
        </p:txBody>
      </p:sp>
      <p:sp>
        <p:nvSpPr>
          <p:cNvPr id="3" name="Content Placeholder 2"/>
          <p:cNvSpPr>
            <a:spLocks noGrp="1"/>
          </p:cNvSpPr>
          <p:nvPr>
            <p:ph idx="1"/>
          </p:nvPr>
        </p:nvSpPr>
        <p:spPr>
          <a:xfrm>
            <a:off x="457199" y="2276669"/>
            <a:ext cx="8015592" cy="3623276"/>
          </a:xfrm>
        </p:spPr>
        <p:txBody>
          <a:bodyPr>
            <a:normAutofit/>
          </a:bodyPr>
          <a:lstStyle/>
          <a:p>
            <a:pPr>
              <a:spcAft>
                <a:spcPts val="1800"/>
              </a:spcAft>
            </a:pPr>
            <a:r>
              <a:rPr lang="en-US" dirty="0"/>
              <a:t>In years gone by, police lineups were not so much tests of memory as they were methods of inducing witnesses to incriminate suspects (e.g., the suspect stood out, the witness was asked to take another look at the lineup if the suspect was not identified, etc.)</a:t>
            </a:r>
          </a:p>
          <a:p>
            <a:pPr>
              <a:spcAft>
                <a:spcPts val="1800"/>
              </a:spcAft>
            </a:pPr>
            <a:r>
              <a:rPr lang="en-US" dirty="0"/>
              <a:t>Decades of research has identified how to conduct a proper test of eyewitness memory, devoid of social influence (Wells et al., 2020, </a:t>
            </a:r>
            <a:r>
              <a:rPr lang="en-US" i="1" dirty="0"/>
              <a:t>Law and Human Behavior</a:t>
            </a:r>
            <a:r>
              <a:rPr lang="en-US" dirty="0"/>
              <a:t>)</a:t>
            </a:r>
          </a:p>
        </p:txBody>
      </p:sp>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705186" y="660184"/>
            <a:ext cx="1165393" cy="1327044"/>
          </a:xfrm>
          <a:prstGeom prst="rect">
            <a:avLst/>
          </a:prstGeom>
        </p:spPr>
      </p:pic>
    </p:spTree>
    <p:custDataLst>
      <p:tags r:id="rId1"/>
    </p:custDataLst>
    <p:extLst>
      <p:ext uri="{BB962C8B-B14F-4D97-AF65-F5344CB8AC3E}">
        <p14:creationId xmlns:p14="http://schemas.microsoft.com/office/powerpoint/2010/main" val="42374039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defRPr/>
            </a:pPr>
            <a:r>
              <a:rPr lang="en-US" sz="3600">
                <a:solidFill>
                  <a:srgbClr val="C00000"/>
                </a:solidFill>
              </a:rPr>
              <a:t>Eyewitness Identification and </a:t>
            </a:r>
            <a:br>
              <a:rPr lang="en-US" sz="3600">
                <a:solidFill>
                  <a:srgbClr val="C00000"/>
                </a:solidFill>
              </a:rPr>
            </a:br>
            <a:r>
              <a:rPr lang="en-US" sz="3600">
                <a:solidFill>
                  <a:srgbClr val="C00000"/>
                </a:solidFill>
              </a:rPr>
              <a:t>Wrongful Convictions</a:t>
            </a:r>
            <a:endParaRPr lang="en-US" sz="3600" dirty="0">
              <a:solidFill>
                <a:srgbClr val="C00000"/>
              </a:solidFill>
            </a:endParaRPr>
          </a:p>
        </p:txBody>
      </p:sp>
      <p:sp>
        <p:nvSpPr>
          <p:cNvPr id="3" name="Content Placeholder 2"/>
          <p:cNvSpPr>
            <a:spLocks noGrp="1"/>
          </p:cNvSpPr>
          <p:nvPr>
            <p:ph idx="1"/>
          </p:nvPr>
        </p:nvSpPr>
        <p:spPr>
          <a:xfrm>
            <a:off x="457200" y="1698899"/>
            <a:ext cx="8229600" cy="3505200"/>
          </a:xfrm>
        </p:spPr>
        <p:txBody>
          <a:bodyPr>
            <a:normAutofit/>
          </a:bodyPr>
          <a:lstStyle/>
          <a:p>
            <a:pPr>
              <a:spcAft>
                <a:spcPts val="1200"/>
              </a:spcAft>
              <a:defRPr/>
            </a:pPr>
            <a:r>
              <a:rPr lang="en-US" sz="2000" dirty="0"/>
              <a:t>Since the 1990s, the Innocence Project has used DNA testing to overturn 375 wrongful convictions of the innocent </a:t>
            </a:r>
          </a:p>
          <a:p>
            <a:pPr>
              <a:spcAft>
                <a:spcPts val="1200"/>
              </a:spcAft>
              <a:defRPr/>
            </a:pPr>
            <a:r>
              <a:rPr lang="en-US" sz="2000" dirty="0"/>
              <a:t>Many spent decades in prison before finally being exonerated</a:t>
            </a:r>
          </a:p>
          <a:p>
            <a:pPr>
              <a:spcAft>
                <a:spcPts val="1200"/>
              </a:spcAft>
              <a:defRPr/>
            </a:pPr>
            <a:r>
              <a:rPr lang="en-US" sz="2000" dirty="0"/>
              <a:t>What went wrong?</a:t>
            </a:r>
          </a:p>
          <a:p>
            <a:pPr>
              <a:defRPr/>
            </a:pPr>
            <a:endParaRPr lang="en-US" sz="2000" dirty="0"/>
          </a:p>
        </p:txBody>
      </p:sp>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56002" y="3478961"/>
            <a:ext cx="5096651" cy="2944732"/>
          </a:xfrm>
          <a:prstGeom prst="rect">
            <a:avLst/>
          </a:prstGeom>
        </p:spPr>
      </p:pic>
      <p:sp>
        <p:nvSpPr>
          <p:cNvPr id="5" name="Rectangle 4"/>
          <p:cNvSpPr/>
          <p:nvPr/>
        </p:nvSpPr>
        <p:spPr>
          <a:xfrm>
            <a:off x="3312509" y="5340737"/>
            <a:ext cx="2051825" cy="278780"/>
          </a:xfrm>
          <a:prstGeom prst="rect">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7" name="Straight Connector 6"/>
          <p:cNvCxnSpPr/>
          <p:nvPr/>
        </p:nvCxnSpPr>
        <p:spPr>
          <a:xfrm flipV="1">
            <a:off x="4342971" y="4615909"/>
            <a:ext cx="0" cy="724828"/>
          </a:xfrm>
          <a:prstGeom prst="line">
            <a:avLst/>
          </a:prstGeom>
          <a:ln w="15875">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9" name="Straight Arrow Connector 8"/>
          <p:cNvCxnSpPr/>
          <p:nvPr/>
        </p:nvCxnSpPr>
        <p:spPr>
          <a:xfrm flipH="1">
            <a:off x="1840548" y="4615909"/>
            <a:ext cx="2505456" cy="0"/>
          </a:xfrm>
          <a:prstGeom prst="straightConnector1">
            <a:avLst/>
          </a:prstGeom>
          <a:ln w="15875">
            <a:solidFill>
              <a:srgbClr val="C00000"/>
            </a:solidFill>
            <a:tailEnd type="triangle"/>
          </a:ln>
        </p:spPr>
        <p:style>
          <a:lnRef idx="1">
            <a:schemeClr val="accent1"/>
          </a:lnRef>
          <a:fillRef idx="0">
            <a:schemeClr val="accent1"/>
          </a:fillRef>
          <a:effectRef idx="0">
            <a:schemeClr val="accent1"/>
          </a:effectRef>
          <a:fontRef idx="minor">
            <a:schemeClr val="tx1"/>
          </a:fontRef>
        </p:style>
      </p:cxnSp>
      <p:pic>
        <p:nvPicPr>
          <p:cNvPr id="8" name="Picture 7">
            <a:extLst>
              <a:ext uri="{FF2B5EF4-FFF2-40B4-BE49-F238E27FC236}">
                <a16:creationId xmlns:a16="http://schemas.microsoft.com/office/drawing/2014/main" id="{7BE29B63-35BD-4DB7-8A79-D2F92BF0F15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921836" y="3550675"/>
            <a:ext cx="2399052" cy="1672596"/>
          </a:xfrm>
          <a:prstGeom prst="rect">
            <a:avLst/>
          </a:prstGeom>
        </p:spPr>
      </p:pic>
    </p:spTree>
    <p:custDataLst>
      <p:tags r:id="rId1"/>
    </p:custDataLst>
    <p:extLst>
      <p:ext uri="{BB962C8B-B14F-4D97-AF65-F5344CB8AC3E}">
        <p14:creationId xmlns:p14="http://schemas.microsoft.com/office/powerpoint/2010/main" val="29519621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5"/>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7"/>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9"/>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Rectangle 26"/>
          <p:cNvSpPr/>
          <p:nvPr/>
        </p:nvSpPr>
        <p:spPr>
          <a:xfrm>
            <a:off x="1140518" y="2072840"/>
            <a:ext cx="2728625" cy="2435289"/>
          </a:xfrm>
          <a:prstGeom prst="rect">
            <a:avLst/>
          </a:prstGeom>
          <a:solidFill>
            <a:schemeClr val="bg1"/>
          </a:solidFill>
        </p:spPr>
        <p:style>
          <a:lnRef idx="1">
            <a:schemeClr val="accent1"/>
          </a:lnRef>
          <a:fillRef idx="3">
            <a:schemeClr val="accent1"/>
          </a:fillRef>
          <a:effectRef idx="2">
            <a:schemeClr val="accent1"/>
          </a:effectRef>
          <a:fontRef idx="minor">
            <a:schemeClr val="lt1"/>
          </a:fontRef>
        </p:style>
        <p:txBody>
          <a:bodyPr rtlCol="0" anchor="t" anchorCtr="0"/>
          <a:lstStyle/>
          <a:p>
            <a:pPr algn="ctr"/>
            <a:endParaRPr lang="en-US" dirty="0">
              <a:solidFill>
                <a:schemeClr val="tx1"/>
              </a:solidFill>
            </a:endParaRPr>
          </a:p>
        </p:txBody>
      </p:sp>
      <p:pic>
        <p:nvPicPr>
          <p:cNvPr id="28" name="Picture 27" descr="cid:AAE7A25F-766A-4A79-A993-E1240A9938C0"/>
          <p:cNvPicPr>
            <a:picLocks noChangeAspect="1"/>
          </p:cNvPicPr>
          <p:nvPr/>
        </p:nvPicPr>
        <p:blipFill>
          <a:blip r:embed="rId4" r:link="rId5">
            <a:extLst>
              <a:ext uri="{28A0092B-C50C-407E-A947-70E740481C1C}">
                <a14:useLocalDpi xmlns:a14="http://schemas.microsoft.com/office/drawing/2010/main" val="0"/>
              </a:ext>
            </a:extLst>
          </a:blip>
          <a:srcRect/>
          <a:stretch>
            <a:fillRect/>
          </a:stretch>
        </p:blipFill>
        <p:spPr bwMode="auto">
          <a:xfrm>
            <a:off x="1167021" y="2263416"/>
            <a:ext cx="2632552" cy="2103120"/>
          </a:xfrm>
          <a:prstGeom prst="rect">
            <a:avLst/>
          </a:prstGeom>
          <a:noFill/>
          <a:ln>
            <a:noFill/>
          </a:ln>
        </p:spPr>
      </p:pic>
      <p:sp>
        <p:nvSpPr>
          <p:cNvPr id="2" name="TextBox 1"/>
          <p:cNvSpPr txBox="1"/>
          <p:nvPr/>
        </p:nvSpPr>
        <p:spPr>
          <a:xfrm>
            <a:off x="3995520" y="1739266"/>
            <a:ext cx="829801" cy="307777"/>
          </a:xfrm>
          <a:prstGeom prst="rect">
            <a:avLst/>
          </a:prstGeom>
          <a:noFill/>
        </p:spPr>
        <p:txBody>
          <a:bodyPr wrap="square" rtlCol="0">
            <a:spAutoFit/>
          </a:bodyPr>
          <a:lstStyle/>
          <a:p>
            <a:r>
              <a:rPr lang="en-US" sz="1400" dirty="0"/>
              <a:t>Suspect</a:t>
            </a:r>
          </a:p>
        </p:txBody>
      </p:sp>
      <p:cxnSp>
        <p:nvCxnSpPr>
          <p:cNvPr id="5" name="Straight Arrow Connector 4"/>
          <p:cNvCxnSpPr/>
          <p:nvPr/>
        </p:nvCxnSpPr>
        <p:spPr>
          <a:xfrm flipH="1">
            <a:off x="3709033" y="1974865"/>
            <a:ext cx="373225" cy="391886"/>
          </a:xfrm>
          <a:prstGeom prst="straightConnector1">
            <a:avLst/>
          </a:prstGeom>
          <a:ln>
            <a:headEnd w="lg" len="lg"/>
            <a:tailEnd type="triangle"/>
          </a:ln>
        </p:spPr>
        <p:style>
          <a:lnRef idx="1">
            <a:schemeClr val="accent1"/>
          </a:lnRef>
          <a:fillRef idx="0">
            <a:schemeClr val="accent1"/>
          </a:fillRef>
          <a:effectRef idx="0">
            <a:schemeClr val="accent1"/>
          </a:effectRef>
          <a:fontRef idx="minor">
            <a:schemeClr val="tx1"/>
          </a:fontRef>
        </p:style>
      </p:cxnSp>
      <p:sp>
        <p:nvSpPr>
          <p:cNvPr id="33" name="Title 1">
            <a:extLst>
              <a:ext uri="{FF2B5EF4-FFF2-40B4-BE49-F238E27FC236}">
                <a16:creationId xmlns:a16="http://schemas.microsoft.com/office/drawing/2014/main" id="{3DDB317F-0C48-449A-BE8F-F074E797C875}"/>
              </a:ext>
            </a:extLst>
          </p:cNvPr>
          <p:cNvSpPr>
            <a:spLocks noGrp="1"/>
          </p:cNvSpPr>
          <p:nvPr>
            <p:ph type="title"/>
          </p:nvPr>
        </p:nvSpPr>
        <p:spPr>
          <a:xfrm>
            <a:off x="457200" y="533400"/>
            <a:ext cx="8229600" cy="990600"/>
          </a:xfrm>
        </p:spPr>
        <p:txBody>
          <a:bodyPr>
            <a:noAutofit/>
          </a:bodyPr>
          <a:lstStyle/>
          <a:p>
            <a:pPr>
              <a:defRPr/>
            </a:pPr>
            <a:r>
              <a:rPr lang="en-US" sz="3600">
                <a:solidFill>
                  <a:srgbClr val="C00000"/>
                </a:solidFill>
              </a:rPr>
              <a:t>The Photo Array</a:t>
            </a:r>
            <a:endParaRPr lang="en-US" sz="3600" dirty="0">
              <a:solidFill>
                <a:srgbClr val="C00000"/>
              </a:solidFill>
            </a:endParaRPr>
          </a:p>
        </p:txBody>
      </p:sp>
      <p:sp>
        <p:nvSpPr>
          <p:cNvPr id="4" name="TextBox 3">
            <a:extLst>
              <a:ext uri="{FF2B5EF4-FFF2-40B4-BE49-F238E27FC236}">
                <a16:creationId xmlns:a16="http://schemas.microsoft.com/office/drawing/2014/main" id="{5BB9F3F8-2592-4EA8-AC78-EC7FBF6B420A}"/>
              </a:ext>
            </a:extLst>
          </p:cNvPr>
          <p:cNvSpPr txBox="1"/>
          <p:nvPr/>
        </p:nvSpPr>
        <p:spPr>
          <a:xfrm>
            <a:off x="4943020" y="2036171"/>
            <a:ext cx="3743780" cy="2539157"/>
          </a:xfrm>
          <a:prstGeom prst="rect">
            <a:avLst/>
          </a:prstGeom>
          <a:noFill/>
        </p:spPr>
        <p:txBody>
          <a:bodyPr wrap="square" rtlCol="0">
            <a:spAutoFit/>
          </a:bodyPr>
          <a:lstStyle/>
          <a:p>
            <a:pPr marL="285750" indent="-285750">
              <a:spcAft>
                <a:spcPts val="600"/>
              </a:spcAft>
              <a:buFont typeface="Arial" panose="020B0604020202020204" pitchFamily="34" charset="0"/>
              <a:buChar char="•"/>
            </a:pPr>
            <a:r>
              <a:rPr lang="en-US"/>
              <a:t>Only one suspect</a:t>
            </a:r>
            <a:endParaRPr lang="en-US" dirty="0"/>
          </a:p>
          <a:p>
            <a:pPr marL="285750" indent="-285750">
              <a:spcAft>
                <a:spcPts val="600"/>
              </a:spcAft>
              <a:buFont typeface="Arial" panose="020B0604020202020204" pitchFamily="34" charset="0"/>
              <a:buChar char="•"/>
            </a:pPr>
            <a:r>
              <a:rPr lang="en-US"/>
              <a:t>At least five fillers</a:t>
            </a:r>
            <a:endParaRPr lang="en-US" dirty="0"/>
          </a:p>
          <a:p>
            <a:pPr marL="285750" indent="-285750">
              <a:spcAft>
                <a:spcPts val="600"/>
              </a:spcAft>
              <a:buFont typeface="Arial" panose="020B0604020202020204" pitchFamily="34" charset="0"/>
              <a:buChar char="•"/>
            </a:pPr>
            <a:r>
              <a:rPr lang="en-US"/>
              <a:t>Everyone in the lineup should match the description of the perpetrator provided by the eyewitness</a:t>
            </a:r>
            <a:endParaRPr lang="en-US" dirty="0"/>
          </a:p>
          <a:p>
            <a:pPr marL="285750" indent="-285750">
              <a:spcAft>
                <a:spcPts val="600"/>
              </a:spcAft>
              <a:buFont typeface="Arial" panose="020B0604020202020204" pitchFamily="34" charset="0"/>
              <a:buChar char="•"/>
            </a:pPr>
            <a:r>
              <a:rPr lang="en-US"/>
              <a:t>The lineup administrator should be blind to the identity of the suspect</a:t>
            </a:r>
            <a:endParaRPr lang="en-US" dirty="0"/>
          </a:p>
        </p:txBody>
      </p:sp>
    </p:spTree>
    <p:custDataLst>
      <p:tags r:id="rId1"/>
    </p:custDataLst>
    <p:extLst>
      <p:ext uri="{BB962C8B-B14F-4D97-AF65-F5344CB8AC3E}">
        <p14:creationId xmlns:p14="http://schemas.microsoft.com/office/powerpoint/2010/main" val="22643711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33400"/>
            <a:ext cx="7847045" cy="990600"/>
          </a:xfrm>
        </p:spPr>
        <p:txBody>
          <a:bodyPr>
            <a:normAutofit fontScale="90000"/>
          </a:bodyPr>
          <a:lstStyle/>
          <a:p>
            <a:r>
              <a:rPr lang="en-US" dirty="0"/>
              <a:t>When a photo lineup becomes a test of memory per se…</a:t>
            </a:r>
          </a:p>
        </p:txBody>
      </p:sp>
      <p:sp>
        <p:nvSpPr>
          <p:cNvPr id="3" name="Content Placeholder 2"/>
          <p:cNvSpPr>
            <a:spLocks noGrp="1"/>
          </p:cNvSpPr>
          <p:nvPr>
            <p:ph idx="1"/>
          </p:nvPr>
        </p:nvSpPr>
        <p:spPr>
          <a:xfrm>
            <a:off x="457200" y="1854848"/>
            <a:ext cx="8015592" cy="3623276"/>
          </a:xfrm>
        </p:spPr>
        <p:txBody>
          <a:bodyPr>
            <a:normAutofit fontScale="92500" lnSpcReduction="20000"/>
          </a:bodyPr>
          <a:lstStyle/>
          <a:p>
            <a:pPr>
              <a:spcAft>
                <a:spcPts val="1800"/>
              </a:spcAft>
            </a:pPr>
            <a:r>
              <a:rPr lang="en-US" dirty="0"/>
              <a:t>All of a sudden, the principles of recognition memory that have been worked out in basic science laboratories over the decades become relevant</a:t>
            </a:r>
          </a:p>
          <a:p>
            <a:pPr>
              <a:spcAft>
                <a:spcPts val="1800"/>
              </a:spcAft>
            </a:pPr>
            <a:r>
              <a:rPr lang="en-US" dirty="0"/>
              <a:t>In particular, the theoretical framework that has effectively guided thinking about memory signals in the brain for more than half a century―</a:t>
            </a:r>
            <a:r>
              <a:rPr lang="en-US" i="1" dirty="0"/>
              <a:t>signal detection theory</a:t>
            </a:r>
            <a:r>
              <a:rPr lang="en-US" dirty="0"/>
              <a:t>―can guide our thinking about eyewitness identification</a:t>
            </a:r>
          </a:p>
          <a:p>
            <a:pPr>
              <a:spcAft>
                <a:spcPts val="1800"/>
              </a:spcAft>
            </a:pPr>
            <a:r>
              <a:rPr lang="en-US" dirty="0"/>
              <a:t>Basic research on recognition memory often involves testing memory for lists of words, which, on the surface, seems very far removed from eyewitness memory </a:t>
            </a:r>
          </a:p>
        </p:txBody>
      </p:sp>
    </p:spTree>
    <p:custDataLst>
      <p:tags r:id="rId1"/>
    </p:custDataLst>
    <p:extLst>
      <p:ext uri="{BB962C8B-B14F-4D97-AF65-F5344CB8AC3E}">
        <p14:creationId xmlns:p14="http://schemas.microsoft.com/office/powerpoint/2010/main" val="28265943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5C4C5DDB-2B27-40FE-A15B-CD1745CF84DC}"/>
              </a:ext>
            </a:extLst>
          </p:cNvPr>
          <p:cNvSpPr txBox="1"/>
          <p:nvPr/>
        </p:nvSpPr>
        <p:spPr>
          <a:xfrm>
            <a:off x="2094411" y="826540"/>
            <a:ext cx="4572000" cy="3477875"/>
          </a:xfrm>
          <a:prstGeom prst="rect">
            <a:avLst/>
          </a:prstGeom>
          <a:noFill/>
        </p:spPr>
        <p:txBody>
          <a:bodyPr wrap="square">
            <a:spAutoFit/>
          </a:bodyPr>
          <a:lstStyle/>
          <a:p>
            <a:pPr marR="0" algn="ctr">
              <a:lnSpc>
                <a:spcPts val="1200"/>
              </a:lnSpc>
              <a:spcBef>
                <a:spcPts val="0"/>
              </a:spcBef>
              <a:spcAft>
                <a:spcPts val="0"/>
              </a:spcAft>
            </a:pPr>
            <a:r>
              <a:rPr lang="en-US" sz="1600" b="1" u="sng">
                <a:solidFill>
                  <a:srgbClr val="002060"/>
                </a:solidFill>
                <a:effectLst/>
                <a:latin typeface="Times New Roman" panose="02020603050405020304" pitchFamily="18" charset="0"/>
                <a:ea typeface="Times New Roman" panose="02020603050405020304" pitchFamily="18" charset="0"/>
              </a:rPr>
              <a:t>STUDY LIST </a:t>
            </a:r>
            <a:endParaRPr lang="en-US" sz="1600" dirty="0">
              <a:effectLst/>
              <a:latin typeface="Times New Roman" panose="02020603050405020304" pitchFamily="18" charset="0"/>
              <a:ea typeface="Times New Roman" panose="02020603050405020304" pitchFamily="18" charset="0"/>
            </a:endParaRPr>
          </a:p>
          <a:p>
            <a:pPr marR="0" algn="ctr">
              <a:lnSpc>
                <a:spcPts val="1200"/>
              </a:lnSpc>
              <a:spcBef>
                <a:spcPts val="0"/>
              </a:spcBef>
              <a:spcAft>
                <a:spcPts val="0"/>
              </a:spcAft>
            </a:pPr>
            <a:r>
              <a:rPr lang="en-US" sz="1600" b="1">
                <a:solidFill>
                  <a:srgbClr val="C0504D"/>
                </a:solidFill>
                <a:effectLst/>
                <a:latin typeface="Times New Roman" panose="02020603050405020304" pitchFamily="18" charset="0"/>
                <a:ea typeface="Times New Roman" panose="02020603050405020304" pitchFamily="18" charset="0"/>
              </a:rPr>
              <a:t> </a:t>
            </a:r>
            <a:endParaRPr lang="en-US" sz="1600" dirty="0">
              <a:effectLst/>
              <a:latin typeface="Times New Roman" panose="02020603050405020304" pitchFamily="18" charset="0"/>
              <a:ea typeface="Times New Roman" panose="02020603050405020304" pitchFamily="18" charset="0"/>
            </a:endParaRPr>
          </a:p>
          <a:p>
            <a:pPr marR="0" algn="ctr">
              <a:lnSpc>
                <a:spcPts val="2400"/>
              </a:lnSpc>
              <a:spcBef>
                <a:spcPts val="0"/>
              </a:spcBef>
              <a:spcAft>
                <a:spcPts val="0"/>
              </a:spcAft>
            </a:pPr>
            <a:r>
              <a:rPr lang="en-US" sz="2000" b="1" dirty="0">
                <a:effectLst/>
                <a:latin typeface="Times New Roman" panose="02020603050405020304" pitchFamily="18" charset="0"/>
                <a:ea typeface="Times New Roman" panose="02020603050405020304" pitchFamily="18" charset="0"/>
              </a:rPr>
              <a:t>honey</a:t>
            </a:r>
          </a:p>
          <a:p>
            <a:pPr marR="0" algn="ctr">
              <a:lnSpc>
                <a:spcPts val="2400"/>
              </a:lnSpc>
              <a:spcBef>
                <a:spcPts val="0"/>
              </a:spcBef>
              <a:spcAft>
                <a:spcPts val="0"/>
              </a:spcAft>
            </a:pPr>
            <a:r>
              <a:rPr lang="en-US" sz="2000" b="1" dirty="0">
                <a:effectLst/>
                <a:latin typeface="Times New Roman" panose="02020603050405020304" pitchFamily="18" charset="0"/>
                <a:ea typeface="Times New Roman" panose="02020603050405020304" pitchFamily="18" charset="0"/>
              </a:rPr>
              <a:t>candy</a:t>
            </a:r>
            <a:endParaRPr lang="en-US" sz="2000" dirty="0">
              <a:effectLst/>
              <a:latin typeface="Times New Roman" panose="02020603050405020304" pitchFamily="18" charset="0"/>
              <a:ea typeface="Times New Roman" panose="02020603050405020304" pitchFamily="18" charset="0"/>
            </a:endParaRPr>
          </a:p>
          <a:p>
            <a:pPr marR="0" algn="ctr">
              <a:lnSpc>
                <a:spcPts val="2400"/>
              </a:lnSpc>
              <a:spcBef>
                <a:spcPts val="0"/>
              </a:spcBef>
              <a:spcAft>
                <a:spcPts val="0"/>
              </a:spcAft>
            </a:pPr>
            <a:r>
              <a:rPr lang="en-US" sz="2000" b="1" dirty="0">
                <a:effectLst/>
                <a:latin typeface="Times New Roman" panose="02020603050405020304" pitchFamily="18" charset="0"/>
                <a:ea typeface="Times New Roman" panose="02020603050405020304" pitchFamily="18" charset="0"/>
              </a:rPr>
              <a:t>dinner</a:t>
            </a:r>
            <a:endParaRPr lang="en-US" sz="2000" dirty="0">
              <a:effectLst/>
              <a:latin typeface="Times New Roman" panose="02020603050405020304" pitchFamily="18" charset="0"/>
              <a:ea typeface="Times New Roman" panose="02020603050405020304" pitchFamily="18" charset="0"/>
            </a:endParaRPr>
          </a:p>
          <a:p>
            <a:pPr marR="0" algn="ctr">
              <a:lnSpc>
                <a:spcPts val="2400"/>
              </a:lnSpc>
              <a:spcBef>
                <a:spcPts val="0"/>
              </a:spcBef>
              <a:spcAft>
                <a:spcPts val="0"/>
              </a:spcAft>
            </a:pPr>
            <a:r>
              <a:rPr lang="en-US" sz="2000" b="1" dirty="0">
                <a:effectLst/>
                <a:latin typeface="Times New Roman" panose="02020603050405020304" pitchFamily="18" charset="0"/>
                <a:ea typeface="Times New Roman" panose="02020603050405020304" pitchFamily="18" charset="0"/>
              </a:rPr>
              <a:t>present</a:t>
            </a:r>
            <a:endParaRPr lang="en-US" sz="2000" dirty="0">
              <a:effectLst/>
              <a:latin typeface="Times New Roman" panose="02020603050405020304" pitchFamily="18" charset="0"/>
              <a:ea typeface="Times New Roman" panose="02020603050405020304" pitchFamily="18" charset="0"/>
            </a:endParaRPr>
          </a:p>
          <a:p>
            <a:pPr marR="0" algn="ctr">
              <a:lnSpc>
                <a:spcPts val="2400"/>
              </a:lnSpc>
              <a:spcBef>
                <a:spcPts val="0"/>
              </a:spcBef>
              <a:spcAft>
                <a:spcPts val="0"/>
              </a:spcAft>
            </a:pPr>
            <a:r>
              <a:rPr lang="en-US" sz="2000" b="1" dirty="0">
                <a:effectLst/>
                <a:latin typeface="Times New Roman" panose="02020603050405020304" pitchFamily="18" charset="0"/>
                <a:ea typeface="Times New Roman" panose="02020603050405020304" pitchFamily="18" charset="0"/>
              </a:rPr>
              <a:t>sword</a:t>
            </a:r>
            <a:endParaRPr lang="en-US" sz="2000" dirty="0">
              <a:effectLst/>
              <a:latin typeface="Times New Roman" panose="02020603050405020304" pitchFamily="18" charset="0"/>
              <a:ea typeface="Times New Roman" panose="02020603050405020304" pitchFamily="18" charset="0"/>
            </a:endParaRPr>
          </a:p>
          <a:p>
            <a:pPr marR="0" algn="ctr">
              <a:lnSpc>
                <a:spcPts val="2400"/>
              </a:lnSpc>
              <a:spcBef>
                <a:spcPts val="0"/>
              </a:spcBef>
              <a:spcAft>
                <a:spcPts val="0"/>
              </a:spcAft>
            </a:pPr>
            <a:r>
              <a:rPr lang="en-US" sz="2000" b="1" dirty="0">
                <a:effectLst/>
                <a:latin typeface="Times New Roman" panose="02020603050405020304" pitchFamily="18" charset="0"/>
                <a:ea typeface="Times New Roman" panose="02020603050405020304" pitchFamily="18" charset="0"/>
              </a:rPr>
              <a:t>belief</a:t>
            </a:r>
            <a:endParaRPr lang="en-US" sz="2000" dirty="0">
              <a:effectLst/>
              <a:latin typeface="Times New Roman" panose="02020603050405020304" pitchFamily="18" charset="0"/>
              <a:ea typeface="Times New Roman" panose="02020603050405020304" pitchFamily="18" charset="0"/>
            </a:endParaRPr>
          </a:p>
          <a:p>
            <a:pPr marR="0" algn="ctr">
              <a:lnSpc>
                <a:spcPts val="2400"/>
              </a:lnSpc>
              <a:spcBef>
                <a:spcPts val="0"/>
              </a:spcBef>
              <a:spcAft>
                <a:spcPts val="0"/>
              </a:spcAft>
            </a:pPr>
            <a:r>
              <a:rPr lang="en-US" sz="2000" b="1" dirty="0">
                <a:effectLst/>
                <a:latin typeface="Times New Roman" panose="02020603050405020304" pitchFamily="18" charset="0"/>
                <a:ea typeface="Times New Roman" panose="02020603050405020304" pitchFamily="18" charset="0"/>
              </a:rPr>
              <a:t>shore</a:t>
            </a:r>
            <a:endParaRPr lang="en-US" sz="2000" dirty="0">
              <a:effectLst/>
              <a:latin typeface="Times New Roman" panose="02020603050405020304" pitchFamily="18" charset="0"/>
              <a:ea typeface="Times New Roman" panose="02020603050405020304" pitchFamily="18" charset="0"/>
            </a:endParaRPr>
          </a:p>
          <a:p>
            <a:pPr marR="0" algn="ctr">
              <a:lnSpc>
                <a:spcPts val="2400"/>
              </a:lnSpc>
              <a:spcBef>
                <a:spcPts val="0"/>
              </a:spcBef>
              <a:spcAft>
                <a:spcPts val="0"/>
              </a:spcAft>
            </a:pPr>
            <a:r>
              <a:rPr lang="en-US" sz="2000" b="1" dirty="0">
                <a:effectLst/>
                <a:latin typeface="Times New Roman" panose="02020603050405020304" pitchFamily="18" charset="0"/>
                <a:ea typeface="Times New Roman" panose="02020603050405020304" pitchFamily="18" charset="0"/>
              </a:rPr>
              <a:t>kitchen</a:t>
            </a:r>
            <a:endParaRPr lang="en-US" sz="2000" dirty="0">
              <a:effectLst/>
              <a:latin typeface="Times New Roman" panose="02020603050405020304" pitchFamily="18" charset="0"/>
              <a:ea typeface="Times New Roman" panose="02020603050405020304" pitchFamily="18" charset="0"/>
            </a:endParaRPr>
          </a:p>
          <a:p>
            <a:pPr marR="0" algn="ctr">
              <a:lnSpc>
                <a:spcPts val="2400"/>
              </a:lnSpc>
              <a:spcBef>
                <a:spcPts val="0"/>
              </a:spcBef>
              <a:spcAft>
                <a:spcPts val="0"/>
              </a:spcAft>
            </a:pPr>
            <a:r>
              <a:rPr lang="en-US" sz="2000" b="1" dirty="0">
                <a:effectLst/>
                <a:latin typeface="Times New Roman" panose="02020603050405020304" pitchFamily="18" charset="0"/>
                <a:ea typeface="Times New Roman" panose="02020603050405020304" pitchFamily="18" charset="0"/>
              </a:rPr>
              <a:t>cradle</a:t>
            </a:r>
            <a:endParaRPr lang="en-US" sz="2000" dirty="0">
              <a:effectLst/>
              <a:latin typeface="Times New Roman" panose="02020603050405020304" pitchFamily="18" charset="0"/>
              <a:ea typeface="Times New Roman" panose="02020603050405020304" pitchFamily="18" charset="0"/>
            </a:endParaRPr>
          </a:p>
          <a:p>
            <a:pPr marR="0" algn="ctr">
              <a:lnSpc>
                <a:spcPts val="2400"/>
              </a:lnSpc>
              <a:spcBef>
                <a:spcPts val="0"/>
              </a:spcBef>
              <a:spcAft>
                <a:spcPts val="0"/>
              </a:spcAft>
            </a:pPr>
            <a:r>
              <a:rPr lang="en-US" sz="2000" b="1" dirty="0">
                <a:effectLst/>
                <a:latin typeface="Times New Roman" panose="02020603050405020304" pitchFamily="18" charset="0"/>
                <a:ea typeface="Times New Roman" panose="02020603050405020304" pitchFamily="18" charset="0"/>
              </a:rPr>
              <a:t>snake</a:t>
            </a:r>
            <a:endParaRPr lang="en-US" sz="20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65548078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65101170-184A-4081-B971-8CA2E002FA98}"/>
              </a:ext>
            </a:extLst>
          </p:cNvPr>
          <p:cNvSpPr txBox="1"/>
          <p:nvPr/>
        </p:nvSpPr>
        <p:spPr>
          <a:xfrm>
            <a:off x="2068286" y="622737"/>
            <a:ext cx="4572000" cy="5529719"/>
          </a:xfrm>
          <a:prstGeom prst="rect">
            <a:avLst/>
          </a:prstGeom>
          <a:noFill/>
        </p:spPr>
        <p:txBody>
          <a:bodyPr wrap="square">
            <a:spAutoFit/>
          </a:bodyPr>
          <a:lstStyle/>
          <a:p>
            <a:pPr marR="0" algn="ctr">
              <a:lnSpc>
                <a:spcPts val="1200"/>
              </a:lnSpc>
              <a:spcBef>
                <a:spcPts val="0"/>
              </a:spcBef>
            </a:pPr>
            <a:r>
              <a:rPr lang="en-US" sz="1400" b="1" u="sng">
                <a:solidFill>
                  <a:srgbClr val="002060"/>
                </a:solidFill>
                <a:effectLst/>
                <a:latin typeface="Times New Roman" panose="02020603050405020304" pitchFamily="18" charset="0"/>
                <a:ea typeface="Times New Roman" panose="02020603050405020304" pitchFamily="18" charset="0"/>
              </a:rPr>
              <a:t>RECOGNITION TEST</a:t>
            </a:r>
            <a:endParaRPr lang="en-US" sz="1400" dirty="0">
              <a:effectLst/>
              <a:latin typeface="Times New Roman" panose="02020603050405020304" pitchFamily="18" charset="0"/>
              <a:ea typeface="Times New Roman" panose="02020603050405020304" pitchFamily="18" charset="0"/>
            </a:endParaRPr>
          </a:p>
          <a:p>
            <a:pPr marR="0" algn="ctr">
              <a:lnSpc>
                <a:spcPts val="1200"/>
              </a:lnSpc>
              <a:spcBef>
                <a:spcPts val="0"/>
              </a:spcBef>
            </a:pPr>
            <a:r>
              <a:rPr lang="en-US" sz="1400" b="1">
                <a:solidFill>
                  <a:srgbClr val="C0504D"/>
                </a:solidFill>
                <a:effectLst/>
                <a:latin typeface="Times New Roman" panose="02020603050405020304" pitchFamily="18" charset="0"/>
                <a:ea typeface="Times New Roman" panose="02020603050405020304" pitchFamily="18" charset="0"/>
              </a:rPr>
              <a:t> </a:t>
            </a:r>
            <a:endParaRPr lang="en-US" sz="1400" dirty="0">
              <a:effectLst/>
              <a:latin typeface="Times New Roman" panose="02020603050405020304" pitchFamily="18" charset="0"/>
              <a:ea typeface="Times New Roman" panose="02020603050405020304" pitchFamily="18" charset="0"/>
            </a:endParaRPr>
          </a:p>
          <a:p>
            <a:pPr marR="0" algn="ctr">
              <a:lnSpc>
                <a:spcPts val="2000"/>
              </a:lnSpc>
              <a:spcBef>
                <a:spcPts val="0"/>
              </a:spcBef>
            </a:pPr>
            <a:r>
              <a:rPr lang="en-US" b="1">
                <a:effectLst/>
                <a:latin typeface="Times New Roman" panose="02020603050405020304" pitchFamily="18" charset="0"/>
                <a:ea typeface="Times New Roman" panose="02020603050405020304" pitchFamily="18" charset="0"/>
              </a:rPr>
              <a:t>drama </a:t>
            </a:r>
            <a:endParaRPr lang="en-US" dirty="0">
              <a:effectLst/>
              <a:latin typeface="Times New Roman" panose="02020603050405020304" pitchFamily="18" charset="0"/>
              <a:ea typeface="Times New Roman" panose="02020603050405020304" pitchFamily="18" charset="0"/>
            </a:endParaRPr>
          </a:p>
          <a:p>
            <a:pPr marR="0" algn="ctr">
              <a:lnSpc>
                <a:spcPts val="2000"/>
              </a:lnSpc>
              <a:spcBef>
                <a:spcPts val="0"/>
              </a:spcBef>
            </a:pPr>
            <a:r>
              <a:rPr lang="en-US" b="1" dirty="0">
                <a:effectLst/>
                <a:latin typeface="Times New Roman" panose="02020603050405020304" pitchFamily="18" charset="0"/>
                <a:ea typeface="Times New Roman" panose="02020603050405020304" pitchFamily="18" charset="0"/>
              </a:rPr>
              <a:t>belief</a:t>
            </a:r>
            <a:endParaRPr lang="en-US" dirty="0">
              <a:effectLst/>
              <a:latin typeface="Times New Roman" panose="02020603050405020304" pitchFamily="18" charset="0"/>
              <a:ea typeface="Times New Roman" panose="02020603050405020304" pitchFamily="18" charset="0"/>
            </a:endParaRPr>
          </a:p>
          <a:p>
            <a:pPr marR="0" algn="ctr">
              <a:lnSpc>
                <a:spcPts val="2000"/>
              </a:lnSpc>
              <a:spcBef>
                <a:spcPts val="0"/>
              </a:spcBef>
            </a:pPr>
            <a:r>
              <a:rPr lang="en-US" b="1" dirty="0">
                <a:effectLst/>
                <a:latin typeface="Times New Roman" panose="02020603050405020304" pitchFamily="18" charset="0"/>
                <a:ea typeface="Times New Roman" panose="02020603050405020304" pitchFamily="18" charset="0"/>
              </a:rPr>
              <a:t>folly</a:t>
            </a:r>
            <a:endParaRPr lang="en-US" dirty="0">
              <a:effectLst/>
              <a:latin typeface="Times New Roman" panose="02020603050405020304" pitchFamily="18" charset="0"/>
              <a:ea typeface="Times New Roman" panose="02020603050405020304" pitchFamily="18" charset="0"/>
            </a:endParaRPr>
          </a:p>
          <a:p>
            <a:pPr marR="0" algn="ctr">
              <a:lnSpc>
                <a:spcPts val="2000"/>
              </a:lnSpc>
              <a:spcBef>
                <a:spcPts val="0"/>
              </a:spcBef>
            </a:pPr>
            <a:r>
              <a:rPr lang="en-US" b="1" dirty="0">
                <a:effectLst/>
                <a:latin typeface="Times New Roman" panose="02020603050405020304" pitchFamily="18" charset="0"/>
                <a:ea typeface="Times New Roman" panose="02020603050405020304" pitchFamily="18" charset="0"/>
              </a:rPr>
              <a:t>sword</a:t>
            </a:r>
            <a:endParaRPr lang="en-US" dirty="0">
              <a:effectLst/>
              <a:latin typeface="Times New Roman" panose="02020603050405020304" pitchFamily="18" charset="0"/>
              <a:ea typeface="Times New Roman" panose="02020603050405020304" pitchFamily="18" charset="0"/>
            </a:endParaRPr>
          </a:p>
          <a:p>
            <a:pPr marR="0" algn="ctr">
              <a:lnSpc>
                <a:spcPts val="2000"/>
              </a:lnSpc>
              <a:spcBef>
                <a:spcPts val="0"/>
              </a:spcBef>
            </a:pPr>
            <a:r>
              <a:rPr lang="en-US" b="1" dirty="0">
                <a:effectLst/>
                <a:latin typeface="Times New Roman" panose="02020603050405020304" pitchFamily="18" charset="0"/>
                <a:ea typeface="Times New Roman" panose="02020603050405020304" pitchFamily="18" charset="0"/>
              </a:rPr>
              <a:t>thorn</a:t>
            </a:r>
            <a:endParaRPr lang="en-US" dirty="0">
              <a:effectLst/>
              <a:latin typeface="Times New Roman" panose="02020603050405020304" pitchFamily="18" charset="0"/>
              <a:ea typeface="Times New Roman" panose="02020603050405020304" pitchFamily="18" charset="0"/>
            </a:endParaRPr>
          </a:p>
          <a:p>
            <a:pPr marR="0" algn="ctr">
              <a:lnSpc>
                <a:spcPts val="2000"/>
              </a:lnSpc>
              <a:spcBef>
                <a:spcPts val="0"/>
              </a:spcBef>
            </a:pPr>
            <a:r>
              <a:rPr lang="en-US" b="1" dirty="0">
                <a:effectLst/>
                <a:latin typeface="Times New Roman" panose="02020603050405020304" pitchFamily="18" charset="0"/>
                <a:ea typeface="Times New Roman" panose="02020603050405020304" pitchFamily="18" charset="0"/>
              </a:rPr>
              <a:t>kitchen</a:t>
            </a:r>
            <a:endParaRPr lang="en-US" dirty="0">
              <a:effectLst/>
              <a:latin typeface="Times New Roman" panose="02020603050405020304" pitchFamily="18" charset="0"/>
              <a:ea typeface="Times New Roman" panose="02020603050405020304" pitchFamily="18" charset="0"/>
            </a:endParaRPr>
          </a:p>
          <a:p>
            <a:pPr marR="0" algn="ctr">
              <a:lnSpc>
                <a:spcPts val="2000"/>
              </a:lnSpc>
              <a:spcBef>
                <a:spcPts val="0"/>
              </a:spcBef>
            </a:pPr>
            <a:r>
              <a:rPr lang="en-US" b="1" dirty="0">
                <a:effectLst/>
                <a:latin typeface="Times New Roman" panose="02020603050405020304" pitchFamily="18" charset="0"/>
                <a:ea typeface="Times New Roman" panose="02020603050405020304" pitchFamily="18" charset="0"/>
              </a:rPr>
              <a:t>candy</a:t>
            </a:r>
            <a:endParaRPr lang="en-US" dirty="0">
              <a:effectLst/>
              <a:latin typeface="Times New Roman" panose="02020603050405020304" pitchFamily="18" charset="0"/>
              <a:ea typeface="Times New Roman" panose="02020603050405020304" pitchFamily="18" charset="0"/>
            </a:endParaRPr>
          </a:p>
          <a:p>
            <a:pPr marR="0" algn="ctr">
              <a:lnSpc>
                <a:spcPts val="2000"/>
              </a:lnSpc>
              <a:spcBef>
                <a:spcPts val="0"/>
              </a:spcBef>
            </a:pPr>
            <a:r>
              <a:rPr lang="en-US" b="1" dirty="0">
                <a:effectLst/>
                <a:latin typeface="Times New Roman" panose="02020603050405020304" pitchFamily="18" charset="0"/>
                <a:ea typeface="Times New Roman" panose="02020603050405020304" pitchFamily="18" charset="0"/>
              </a:rPr>
              <a:t>message</a:t>
            </a:r>
            <a:endParaRPr lang="en-US" dirty="0">
              <a:effectLst/>
              <a:latin typeface="Times New Roman" panose="02020603050405020304" pitchFamily="18" charset="0"/>
              <a:ea typeface="Times New Roman" panose="02020603050405020304" pitchFamily="18" charset="0"/>
            </a:endParaRPr>
          </a:p>
          <a:p>
            <a:pPr marR="0" algn="ctr">
              <a:lnSpc>
                <a:spcPts val="2000"/>
              </a:lnSpc>
              <a:spcBef>
                <a:spcPts val="0"/>
              </a:spcBef>
            </a:pPr>
            <a:r>
              <a:rPr lang="en-US" b="1" dirty="0">
                <a:effectLst/>
                <a:latin typeface="Times New Roman" panose="02020603050405020304" pitchFamily="18" charset="0"/>
                <a:ea typeface="Times New Roman" panose="02020603050405020304" pitchFamily="18" charset="0"/>
              </a:rPr>
              <a:t>drink</a:t>
            </a:r>
            <a:endParaRPr lang="en-US" dirty="0">
              <a:effectLst/>
              <a:latin typeface="Times New Roman" panose="02020603050405020304" pitchFamily="18" charset="0"/>
              <a:ea typeface="Times New Roman" panose="02020603050405020304" pitchFamily="18" charset="0"/>
            </a:endParaRPr>
          </a:p>
          <a:p>
            <a:pPr marR="0" algn="ctr">
              <a:lnSpc>
                <a:spcPts val="2000"/>
              </a:lnSpc>
              <a:spcBef>
                <a:spcPts val="0"/>
              </a:spcBef>
            </a:pPr>
            <a:r>
              <a:rPr lang="en-US" b="1" dirty="0">
                <a:effectLst/>
                <a:latin typeface="Times New Roman" panose="02020603050405020304" pitchFamily="18" charset="0"/>
                <a:ea typeface="Times New Roman" panose="02020603050405020304" pitchFamily="18" charset="0"/>
              </a:rPr>
              <a:t>snake</a:t>
            </a:r>
            <a:endParaRPr lang="en-US" dirty="0">
              <a:effectLst/>
              <a:latin typeface="Times New Roman" panose="02020603050405020304" pitchFamily="18" charset="0"/>
              <a:ea typeface="Times New Roman" panose="02020603050405020304" pitchFamily="18" charset="0"/>
            </a:endParaRPr>
          </a:p>
          <a:p>
            <a:pPr marR="0" algn="ctr">
              <a:lnSpc>
                <a:spcPts val="2000"/>
              </a:lnSpc>
              <a:spcBef>
                <a:spcPts val="0"/>
              </a:spcBef>
            </a:pPr>
            <a:r>
              <a:rPr lang="en-US" b="1">
                <a:effectLst/>
                <a:latin typeface="Times New Roman" panose="02020603050405020304" pitchFamily="18" charset="0"/>
                <a:ea typeface="Times New Roman" panose="02020603050405020304" pitchFamily="18" charset="0"/>
              </a:rPr>
              <a:t>ground </a:t>
            </a:r>
            <a:endParaRPr lang="en-US" dirty="0">
              <a:effectLst/>
              <a:latin typeface="Times New Roman" panose="02020603050405020304" pitchFamily="18" charset="0"/>
              <a:ea typeface="Times New Roman" panose="02020603050405020304" pitchFamily="18" charset="0"/>
            </a:endParaRPr>
          </a:p>
          <a:p>
            <a:pPr marR="0" algn="ctr">
              <a:lnSpc>
                <a:spcPts val="2000"/>
              </a:lnSpc>
              <a:spcBef>
                <a:spcPts val="0"/>
              </a:spcBef>
            </a:pPr>
            <a:r>
              <a:rPr lang="en-US" b="1" dirty="0">
                <a:effectLst/>
                <a:latin typeface="Times New Roman" panose="02020603050405020304" pitchFamily="18" charset="0"/>
                <a:ea typeface="Times New Roman" panose="02020603050405020304" pitchFamily="18" charset="0"/>
              </a:rPr>
              <a:t>dinner</a:t>
            </a:r>
            <a:endParaRPr lang="en-US" dirty="0">
              <a:effectLst/>
              <a:latin typeface="Times New Roman" panose="02020603050405020304" pitchFamily="18" charset="0"/>
              <a:ea typeface="Times New Roman" panose="02020603050405020304" pitchFamily="18" charset="0"/>
            </a:endParaRPr>
          </a:p>
          <a:p>
            <a:pPr marR="0" algn="ctr">
              <a:lnSpc>
                <a:spcPts val="2000"/>
              </a:lnSpc>
              <a:spcBef>
                <a:spcPts val="0"/>
              </a:spcBef>
            </a:pPr>
            <a:r>
              <a:rPr lang="en-US" b="1" dirty="0">
                <a:effectLst/>
                <a:latin typeface="Times New Roman" panose="02020603050405020304" pitchFamily="18" charset="0"/>
                <a:ea typeface="Times New Roman" panose="02020603050405020304" pitchFamily="18" charset="0"/>
              </a:rPr>
              <a:t>cradle</a:t>
            </a:r>
            <a:endParaRPr lang="en-US" dirty="0">
              <a:effectLst/>
              <a:latin typeface="Times New Roman" panose="02020603050405020304" pitchFamily="18" charset="0"/>
              <a:ea typeface="Times New Roman" panose="02020603050405020304" pitchFamily="18" charset="0"/>
            </a:endParaRPr>
          </a:p>
          <a:p>
            <a:pPr marR="0" algn="ctr">
              <a:lnSpc>
                <a:spcPts val="2000"/>
              </a:lnSpc>
              <a:spcBef>
                <a:spcPts val="0"/>
              </a:spcBef>
            </a:pPr>
            <a:r>
              <a:rPr lang="en-US" b="1" dirty="0">
                <a:effectLst/>
                <a:latin typeface="Times New Roman" panose="02020603050405020304" pitchFamily="18" charset="0"/>
                <a:ea typeface="Times New Roman" panose="02020603050405020304" pitchFamily="18" charset="0"/>
              </a:rPr>
              <a:t>honey</a:t>
            </a:r>
            <a:endParaRPr lang="en-US" dirty="0">
              <a:effectLst/>
              <a:latin typeface="Times New Roman" panose="02020603050405020304" pitchFamily="18" charset="0"/>
              <a:ea typeface="Times New Roman" panose="02020603050405020304" pitchFamily="18" charset="0"/>
            </a:endParaRPr>
          </a:p>
          <a:p>
            <a:pPr marR="0" algn="ctr">
              <a:lnSpc>
                <a:spcPts val="2000"/>
              </a:lnSpc>
              <a:spcBef>
                <a:spcPts val="0"/>
              </a:spcBef>
            </a:pPr>
            <a:r>
              <a:rPr lang="en-US" b="1" dirty="0">
                <a:effectLst/>
                <a:latin typeface="Times New Roman" panose="02020603050405020304" pitchFamily="18" charset="0"/>
                <a:ea typeface="Times New Roman" panose="02020603050405020304" pitchFamily="18" charset="0"/>
              </a:rPr>
              <a:t>doctor</a:t>
            </a:r>
            <a:endParaRPr lang="en-US" dirty="0">
              <a:effectLst/>
              <a:latin typeface="Times New Roman" panose="02020603050405020304" pitchFamily="18" charset="0"/>
              <a:ea typeface="Times New Roman" panose="02020603050405020304" pitchFamily="18" charset="0"/>
            </a:endParaRPr>
          </a:p>
          <a:p>
            <a:pPr marR="0" algn="ctr">
              <a:lnSpc>
                <a:spcPts val="2000"/>
              </a:lnSpc>
              <a:spcBef>
                <a:spcPts val="0"/>
              </a:spcBef>
            </a:pPr>
            <a:r>
              <a:rPr lang="en-US" b="1" dirty="0">
                <a:effectLst/>
                <a:latin typeface="Times New Roman" panose="02020603050405020304" pitchFamily="18" charset="0"/>
                <a:ea typeface="Times New Roman" panose="02020603050405020304" pitchFamily="18" charset="0"/>
              </a:rPr>
              <a:t>present</a:t>
            </a:r>
            <a:endParaRPr lang="en-US" dirty="0">
              <a:effectLst/>
              <a:latin typeface="Times New Roman" panose="02020603050405020304" pitchFamily="18" charset="0"/>
              <a:ea typeface="Times New Roman" panose="02020603050405020304" pitchFamily="18" charset="0"/>
            </a:endParaRPr>
          </a:p>
          <a:p>
            <a:pPr marR="0" algn="ctr">
              <a:lnSpc>
                <a:spcPts val="2000"/>
              </a:lnSpc>
              <a:spcBef>
                <a:spcPts val="0"/>
              </a:spcBef>
            </a:pPr>
            <a:r>
              <a:rPr lang="en-US" b="1" dirty="0">
                <a:effectLst/>
                <a:latin typeface="Times New Roman" panose="02020603050405020304" pitchFamily="18" charset="0"/>
                <a:ea typeface="Times New Roman" panose="02020603050405020304" pitchFamily="18" charset="0"/>
              </a:rPr>
              <a:t>woods</a:t>
            </a:r>
            <a:endParaRPr lang="en-US" dirty="0">
              <a:effectLst/>
              <a:latin typeface="Times New Roman" panose="02020603050405020304" pitchFamily="18" charset="0"/>
              <a:ea typeface="Times New Roman" panose="02020603050405020304" pitchFamily="18" charset="0"/>
            </a:endParaRPr>
          </a:p>
          <a:p>
            <a:pPr marR="0" algn="ctr">
              <a:lnSpc>
                <a:spcPts val="2000"/>
              </a:lnSpc>
              <a:spcBef>
                <a:spcPts val="0"/>
              </a:spcBef>
            </a:pPr>
            <a:r>
              <a:rPr lang="en-US" b="1" dirty="0">
                <a:effectLst/>
                <a:latin typeface="Times New Roman" panose="02020603050405020304" pitchFamily="18" charset="0"/>
                <a:ea typeface="Times New Roman" panose="02020603050405020304" pitchFamily="18" charset="0"/>
              </a:rPr>
              <a:t>shore</a:t>
            </a:r>
            <a:endParaRPr lang="en-US" dirty="0">
              <a:effectLst/>
              <a:latin typeface="Times New Roman" panose="02020603050405020304" pitchFamily="18" charset="0"/>
              <a:ea typeface="Times New Roman" panose="02020603050405020304" pitchFamily="18" charset="0"/>
            </a:endParaRPr>
          </a:p>
          <a:p>
            <a:pPr marR="0" algn="ctr">
              <a:lnSpc>
                <a:spcPts val="2000"/>
              </a:lnSpc>
              <a:spcBef>
                <a:spcPts val="0"/>
              </a:spcBef>
            </a:pPr>
            <a:r>
              <a:rPr lang="en-US" b="1">
                <a:effectLst/>
                <a:latin typeface="Times New Roman" panose="02020603050405020304" pitchFamily="18" charset="0"/>
                <a:ea typeface="Times New Roman" panose="02020603050405020304" pitchFamily="18" charset="0"/>
              </a:rPr>
              <a:t>journal </a:t>
            </a:r>
            <a:endParaRPr lang="en-US" dirty="0">
              <a:effectLst/>
              <a:latin typeface="Times New Roman" panose="02020603050405020304" pitchFamily="18" charset="0"/>
              <a:ea typeface="Times New Roman" panose="02020603050405020304" pitchFamily="18" charset="0"/>
            </a:endParaRPr>
          </a:p>
          <a:p>
            <a:pPr marR="0" algn="ctr">
              <a:lnSpc>
                <a:spcPts val="2000"/>
              </a:lnSpc>
              <a:spcBef>
                <a:spcPts val="0"/>
              </a:spcBef>
            </a:pPr>
            <a:r>
              <a:rPr lang="en-US" b="1" dirty="0">
                <a:effectLst/>
                <a:latin typeface="Times New Roman" panose="02020603050405020304" pitchFamily="18" charset="0"/>
                <a:ea typeface="Times New Roman" panose="02020603050405020304" pitchFamily="18" charset="0"/>
              </a:rPr>
              <a:t>sister</a:t>
            </a:r>
            <a:endParaRPr lang="en-US"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51584432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65101170-184A-4081-B971-8CA2E002FA98}"/>
              </a:ext>
            </a:extLst>
          </p:cNvPr>
          <p:cNvSpPr txBox="1"/>
          <p:nvPr/>
        </p:nvSpPr>
        <p:spPr>
          <a:xfrm>
            <a:off x="2068286" y="622737"/>
            <a:ext cx="4572000" cy="5529719"/>
          </a:xfrm>
          <a:prstGeom prst="rect">
            <a:avLst/>
          </a:prstGeom>
          <a:noFill/>
        </p:spPr>
        <p:txBody>
          <a:bodyPr wrap="square">
            <a:spAutoFit/>
          </a:bodyPr>
          <a:lstStyle/>
          <a:p>
            <a:pPr marR="0" algn="ctr">
              <a:lnSpc>
                <a:spcPts val="1200"/>
              </a:lnSpc>
              <a:spcBef>
                <a:spcPts val="0"/>
              </a:spcBef>
            </a:pPr>
            <a:r>
              <a:rPr lang="en-US" sz="1400" b="1" u="sng" dirty="0">
                <a:solidFill>
                  <a:srgbClr val="002060"/>
                </a:solidFill>
                <a:effectLst/>
                <a:latin typeface="Times New Roman" panose="02020603050405020304" pitchFamily="18" charset="0"/>
                <a:ea typeface="Times New Roman" panose="02020603050405020304" pitchFamily="18" charset="0"/>
              </a:rPr>
              <a:t>RECOGNITION TEST</a:t>
            </a:r>
            <a:endParaRPr lang="en-US" sz="1400" dirty="0">
              <a:effectLst/>
              <a:latin typeface="Times New Roman" panose="02020603050405020304" pitchFamily="18" charset="0"/>
              <a:ea typeface="Times New Roman" panose="02020603050405020304" pitchFamily="18" charset="0"/>
            </a:endParaRPr>
          </a:p>
          <a:p>
            <a:pPr marR="0" algn="ctr">
              <a:lnSpc>
                <a:spcPts val="1200"/>
              </a:lnSpc>
              <a:spcBef>
                <a:spcPts val="0"/>
              </a:spcBef>
            </a:pPr>
            <a:r>
              <a:rPr lang="en-US" sz="1400" b="1" dirty="0">
                <a:solidFill>
                  <a:srgbClr val="C0504D"/>
                </a:solidFill>
                <a:effectLst/>
                <a:latin typeface="Times New Roman" panose="02020603050405020304" pitchFamily="18" charset="0"/>
                <a:ea typeface="Times New Roman" panose="02020603050405020304" pitchFamily="18" charset="0"/>
              </a:rPr>
              <a:t> </a:t>
            </a:r>
            <a:endParaRPr lang="en-US" sz="1400" dirty="0">
              <a:effectLst/>
              <a:latin typeface="Times New Roman" panose="02020603050405020304" pitchFamily="18" charset="0"/>
              <a:ea typeface="Times New Roman" panose="02020603050405020304" pitchFamily="18" charset="0"/>
            </a:endParaRPr>
          </a:p>
          <a:p>
            <a:pPr marR="0" algn="ctr">
              <a:lnSpc>
                <a:spcPts val="2000"/>
              </a:lnSpc>
              <a:spcBef>
                <a:spcPts val="0"/>
              </a:spcBef>
            </a:pPr>
            <a:r>
              <a:rPr lang="en-US" b="1" dirty="0">
                <a:effectLst/>
                <a:latin typeface="STCaiyun" panose="02010800040101010101" pitchFamily="2" charset="-122"/>
                <a:ea typeface="STCaiyun" panose="02010800040101010101" pitchFamily="2" charset="-122"/>
              </a:rPr>
              <a:t>drama</a:t>
            </a:r>
            <a:r>
              <a:rPr lang="en-US" b="1" dirty="0">
                <a:effectLst/>
                <a:latin typeface="Times New Roman" panose="02020603050405020304" pitchFamily="18" charset="0"/>
                <a:ea typeface="Times New Roman" panose="02020603050405020304" pitchFamily="18" charset="0"/>
              </a:rPr>
              <a:t> </a:t>
            </a:r>
            <a:endParaRPr lang="en-US" dirty="0">
              <a:effectLst/>
              <a:latin typeface="Times New Roman" panose="02020603050405020304" pitchFamily="18" charset="0"/>
              <a:ea typeface="Times New Roman" panose="02020603050405020304" pitchFamily="18" charset="0"/>
            </a:endParaRPr>
          </a:p>
          <a:p>
            <a:pPr marR="0" algn="ctr">
              <a:lnSpc>
                <a:spcPts val="2000"/>
              </a:lnSpc>
              <a:spcBef>
                <a:spcPts val="0"/>
              </a:spcBef>
            </a:pPr>
            <a:r>
              <a:rPr lang="en-US" b="1" dirty="0">
                <a:effectLst/>
                <a:latin typeface="Arial Black" panose="020B0A04020102020204" pitchFamily="34" charset="0"/>
                <a:ea typeface="Times New Roman" panose="02020603050405020304" pitchFamily="18" charset="0"/>
              </a:rPr>
              <a:t>belief</a:t>
            </a:r>
            <a:endParaRPr lang="en-US" dirty="0">
              <a:effectLst/>
              <a:latin typeface="Arial Black" panose="020B0A04020102020204" pitchFamily="34" charset="0"/>
              <a:ea typeface="Times New Roman" panose="02020603050405020304" pitchFamily="18" charset="0"/>
            </a:endParaRPr>
          </a:p>
          <a:p>
            <a:pPr marR="0" algn="ctr">
              <a:lnSpc>
                <a:spcPts val="2000"/>
              </a:lnSpc>
              <a:spcBef>
                <a:spcPts val="0"/>
              </a:spcBef>
            </a:pPr>
            <a:r>
              <a:rPr lang="en-US" b="1" dirty="0">
                <a:effectLst/>
                <a:latin typeface="STCaiyun" panose="02010800040101010101" pitchFamily="2" charset="-122"/>
                <a:ea typeface="STCaiyun" panose="02010800040101010101" pitchFamily="2" charset="-122"/>
              </a:rPr>
              <a:t>folly</a:t>
            </a:r>
            <a:endParaRPr lang="en-US" dirty="0">
              <a:effectLst/>
              <a:latin typeface="STCaiyun" panose="02010800040101010101" pitchFamily="2" charset="-122"/>
              <a:ea typeface="STCaiyun" panose="02010800040101010101" pitchFamily="2" charset="-122"/>
            </a:endParaRPr>
          </a:p>
          <a:p>
            <a:pPr marR="0" algn="ctr">
              <a:lnSpc>
                <a:spcPts val="2000"/>
              </a:lnSpc>
              <a:spcBef>
                <a:spcPts val="0"/>
              </a:spcBef>
            </a:pPr>
            <a:r>
              <a:rPr lang="en-US" b="1" dirty="0">
                <a:effectLst/>
                <a:latin typeface="Arial Black" panose="020B0A04020102020204" pitchFamily="34" charset="0"/>
                <a:ea typeface="Times New Roman" panose="02020603050405020304" pitchFamily="18" charset="0"/>
              </a:rPr>
              <a:t>sword</a:t>
            </a:r>
            <a:endParaRPr lang="en-US" dirty="0">
              <a:effectLst/>
              <a:latin typeface="Arial Black" panose="020B0A04020102020204" pitchFamily="34" charset="0"/>
              <a:ea typeface="Times New Roman" panose="02020603050405020304" pitchFamily="18" charset="0"/>
            </a:endParaRPr>
          </a:p>
          <a:p>
            <a:pPr marR="0" algn="ctr">
              <a:lnSpc>
                <a:spcPts val="2000"/>
              </a:lnSpc>
              <a:spcBef>
                <a:spcPts val="0"/>
              </a:spcBef>
            </a:pPr>
            <a:r>
              <a:rPr lang="en-US" b="1" dirty="0">
                <a:effectLst/>
                <a:latin typeface="STCaiyun" panose="02010800040101010101" pitchFamily="2" charset="-122"/>
                <a:ea typeface="STCaiyun" panose="02010800040101010101" pitchFamily="2" charset="-122"/>
              </a:rPr>
              <a:t>thorn</a:t>
            </a:r>
            <a:endParaRPr lang="en-US" dirty="0">
              <a:effectLst/>
              <a:latin typeface="STCaiyun" panose="02010800040101010101" pitchFamily="2" charset="-122"/>
              <a:ea typeface="STCaiyun" panose="02010800040101010101" pitchFamily="2" charset="-122"/>
            </a:endParaRPr>
          </a:p>
          <a:p>
            <a:pPr marR="0" algn="ctr">
              <a:lnSpc>
                <a:spcPts val="2000"/>
              </a:lnSpc>
              <a:spcBef>
                <a:spcPts val="0"/>
              </a:spcBef>
            </a:pPr>
            <a:r>
              <a:rPr lang="en-US" b="1" dirty="0">
                <a:effectLst/>
                <a:latin typeface="Arial Black" panose="020B0A04020102020204" pitchFamily="34" charset="0"/>
                <a:ea typeface="Times New Roman" panose="02020603050405020304" pitchFamily="18" charset="0"/>
              </a:rPr>
              <a:t>kitchen</a:t>
            </a:r>
            <a:endParaRPr lang="en-US" dirty="0">
              <a:effectLst/>
              <a:latin typeface="Arial Black" panose="020B0A04020102020204" pitchFamily="34" charset="0"/>
              <a:ea typeface="Times New Roman" panose="02020603050405020304" pitchFamily="18" charset="0"/>
            </a:endParaRPr>
          </a:p>
          <a:p>
            <a:pPr marR="0" algn="ctr">
              <a:lnSpc>
                <a:spcPts val="2000"/>
              </a:lnSpc>
              <a:spcBef>
                <a:spcPts val="0"/>
              </a:spcBef>
            </a:pPr>
            <a:r>
              <a:rPr lang="en-US" b="1" dirty="0">
                <a:effectLst/>
                <a:latin typeface="Arial Black" panose="020B0A04020102020204" pitchFamily="34" charset="0"/>
                <a:ea typeface="Times New Roman" panose="02020603050405020304" pitchFamily="18" charset="0"/>
              </a:rPr>
              <a:t>candy</a:t>
            </a:r>
            <a:endParaRPr lang="en-US" dirty="0">
              <a:effectLst/>
              <a:latin typeface="Arial Black" panose="020B0A04020102020204" pitchFamily="34" charset="0"/>
              <a:ea typeface="Times New Roman" panose="02020603050405020304" pitchFamily="18" charset="0"/>
            </a:endParaRPr>
          </a:p>
          <a:p>
            <a:pPr marR="0" algn="ctr">
              <a:lnSpc>
                <a:spcPts val="2000"/>
              </a:lnSpc>
              <a:spcBef>
                <a:spcPts val="0"/>
              </a:spcBef>
            </a:pPr>
            <a:r>
              <a:rPr lang="en-US" b="1" dirty="0">
                <a:effectLst/>
                <a:latin typeface="STCaiyun" panose="02010800040101010101" pitchFamily="2" charset="-122"/>
                <a:ea typeface="STCaiyun" panose="02010800040101010101" pitchFamily="2" charset="-122"/>
              </a:rPr>
              <a:t>message</a:t>
            </a:r>
            <a:endParaRPr lang="en-US" dirty="0">
              <a:effectLst/>
              <a:latin typeface="STCaiyun" panose="02010800040101010101" pitchFamily="2" charset="-122"/>
              <a:ea typeface="STCaiyun" panose="02010800040101010101" pitchFamily="2" charset="-122"/>
            </a:endParaRPr>
          </a:p>
          <a:p>
            <a:pPr marR="0" algn="ctr">
              <a:lnSpc>
                <a:spcPts val="2000"/>
              </a:lnSpc>
              <a:spcBef>
                <a:spcPts val="0"/>
              </a:spcBef>
            </a:pPr>
            <a:r>
              <a:rPr lang="en-US" b="1" dirty="0">
                <a:effectLst/>
                <a:latin typeface="STCaiyun" panose="02010800040101010101" pitchFamily="2" charset="-122"/>
                <a:ea typeface="STCaiyun" panose="02010800040101010101" pitchFamily="2" charset="-122"/>
              </a:rPr>
              <a:t>drink</a:t>
            </a:r>
            <a:endParaRPr lang="en-US" dirty="0">
              <a:effectLst/>
              <a:latin typeface="STCaiyun" panose="02010800040101010101" pitchFamily="2" charset="-122"/>
              <a:ea typeface="STCaiyun" panose="02010800040101010101" pitchFamily="2" charset="-122"/>
            </a:endParaRPr>
          </a:p>
          <a:p>
            <a:pPr marR="0" algn="ctr">
              <a:lnSpc>
                <a:spcPts val="2000"/>
              </a:lnSpc>
              <a:spcBef>
                <a:spcPts val="0"/>
              </a:spcBef>
            </a:pPr>
            <a:r>
              <a:rPr lang="en-US" b="1" dirty="0">
                <a:effectLst/>
                <a:latin typeface="Arial Black" panose="020B0A04020102020204" pitchFamily="34" charset="0"/>
                <a:ea typeface="Times New Roman" panose="02020603050405020304" pitchFamily="18" charset="0"/>
              </a:rPr>
              <a:t>snake</a:t>
            </a:r>
            <a:endParaRPr lang="en-US" dirty="0">
              <a:effectLst/>
              <a:latin typeface="Arial Black" panose="020B0A04020102020204" pitchFamily="34" charset="0"/>
              <a:ea typeface="Times New Roman" panose="02020603050405020304" pitchFamily="18" charset="0"/>
            </a:endParaRPr>
          </a:p>
          <a:p>
            <a:pPr marR="0" algn="ctr">
              <a:lnSpc>
                <a:spcPts val="2000"/>
              </a:lnSpc>
              <a:spcBef>
                <a:spcPts val="0"/>
              </a:spcBef>
            </a:pPr>
            <a:r>
              <a:rPr lang="en-US" b="1" dirty="0">
                <a:effectLst/>
                <a:latin typeface="STCaiyun" panose="02010800040101010101" pitchFamily="2" charset="-122"/>
                <a:ea typeface="STCaiyun" panose="02010800040101010101" pitchFamily="2" charset="-122"/>
              </a:rPr>
              <a:t>ground</a:t>
            </a:r>
            <a:r>
              <a:rPr lang="en-US" b="1" dirty="0">
                <a:effectLst/>
                <a:latin typeface="Times New Roman" panose="02020603050405020304" pitchFamily="18" charset="0"/>
                <a:ea typeface="Times New Roman" panose="02020603050405020304" pitchFamily="18" charset="0"/>
              </a:rPr>
              <a:t> </a:t>
            </a:r>
            <a:endParaRPr lang="en-US" dirty="0">
              <a:effectLst/>
              <a:latin typeface="Times New Roman" panose="02020603050405020304" pitchFamily="18" charset="0"/>
              <a:ea typeface="Times New Roman" panose="02020603050405020304" pitchFamily="18" charset="0"/>
            </a:endParaRPr>
          </a:p>
          <a:p>
            <a:pPr marR="0" algn="ctr">
              <a:lnSpc>
                <a:spcPts val="2000"/>
              </a:lnSpc>
              <a:spcBef>
                <a:spcPts val="0"/>
              </a:spcBef>
            </a:pPr>
            <a:r>
              <a:rPr lang="en-US" b="1" dirty="0">
                <a:effectLst/>
                <a:latin typeface="Arial Black" panose="020B0A04020102020204" pitchFamily="34" charset="0"/>
                <a:ea typeface="Times New Roman" panose="02020603050405020304" pitchFamily="18" charset="0"/>
              </a:rPr>
              <a:t>dinner</a:t>
            </a:r>
            <a:endParaRPr lang="en-US" dirty="0">
              <a:effectLst/>
              <a:latin typeface="Arial Black" panose="020B0A04020102020204" pitchFamily="34" charset="0"/>
              <a:ea typeface="Times New Roman" panose="02020603050405020304" pitchFamily="18" charset="0"/>
            </a:endParaRPr>
          </a:p>
          <a:p>
            <a:pPr marR="0" algn="ctr">
              <a:lnSpc>
                <a:spcPts val="2000"/>
              </a:lnSpc>
              <a:spcBef>
                <a:spcPts val="0"/>
              </a:spcBef>
            </a:pPr>
            <a:r>
              <a:rPr lang="en-US" b="1" dirty="0">
                <a:effectLst/>
                <a:latin typeface="Arial Black" panose="020B0A04020102020204" pitchFamily="34" charset="0"/>
                <a:ea typeface="Times New Roman" panose="02020603050405020304" pitchFamily="18" charset="0"/>
              </a:rPr>
              <a:t>cradle</a:t>
            </a:r>
            <a:endParaRPr lang="en-US" dirty="0">
              <a:effectLst/>
              <a:latin typeface="Arial Black" panose="020B0A04020102020204" pitchFamily="34" charset="0"/>
              <a:ea typeface="Times New Roman" panose="02020603050405020304" pitchFamily="18" charset="0"/>
            </a:endParaRPr>
          </a:p>
          <a:p>
            <a:pPr marR="0" algn="ctr">
              <a:lnSpc>
                <a:spcPts val="2000"/>
              </a:lnSpc>
              <a:spcBef>
                <a:spcPts val="0"/>
              </a:spcBef>
            </a:pPr>
            <a:r>
              <a:rPr lang="en-US" b="1" dirty="0">
                <a:effectLst/>
                <a:latin typeface="Arial Black" panose="020B0A04020102020204" pitchFamily="34" charset="0"/>
                <a:ea typeface="Times New Roman" panose="02020603050405020304" pitchFamily="18" charset="0"/>
              </a:rPr>
              <a:t>honey</a:t>
            </a:r>
            <a:endParaRPr lang="en-US" dirty="0">
              <a:effectLst/>
              <a:latin typeface="Arial Black" panose="020B0A04020102020204" pitchFamily="34" charset="0"/>
              <a:ea typeface="Times New Roman" panose="02020603050405020304" pitchFamily="18" charset="0"/>
            </a:endParaRPr>
          </a:p>
          <a:p>
            <a:pPr marR="0" algn="ctr">
              <a:lnSpc>
                <a:spcPts val="2000"/>
              </a:lnSpc>
              <a:spcBef>
                <a:spcPts val="0"/>
              </a:spcBef>
            </a:pPr>
            <a:r>
              <a:rPr lang="en-US" b="1" dirty="0">
                <a:effectLst/>
                <a:latin typeface="STCaiyun" panose="02010800040101010101" pitchFamily="2" charset="-122"/>
                <a:ea typeface="STCaiyun" panose="02010800040101010101" pitchFamily="2" charset="-122"/>
              </a:rPr>
              <a:t>doctor</a:t>
            </a:r>
            <a:endParaRPr lang="en-US" dirty="0">
              <a:effectLst/>
              <a:latin typeface="STCaiyun" panose="02010800040101010101" pitchFamily="2" charset="-122"/>
              <a:ea typeface="STCaiyun" panose="02010800040101010101" pitchFamily="2" charset="-122"/>
            </a:endParaRPr>
          </a:p>
          <a:p>
            <a:pPr marR="0" algn="ctr">
              <a:lnSpc>
                <a:spcPts val="2000"/>
              </a:lnSpc>
              <a:spcBef>
                <a:spcPts val="0"/>
              </a:spcBef>
            </a:pPr>
            <a:r>
              <a:rPr lang="en-US" b="1" dirty="0">
                <a:effectLst/>
                <a:latin typeface="Arial Black" panose="020B0A04020102020204" pitchFamily="34" charset="0"/>
                <a:ea typeface="Times New Roman" panose="02020603050405020304" pitchFamily="18" charset="0"/>
              </a:rPr>
              <a:t>present</a:t>
            </a:r>
            <a:endParaRPr lang="en-US" dirty="0">
              <a:effectLst/>
              <a:latin typeface="Arial Black" panose="020B0A04020102020204" pitchFamily="34" charset="0"/>
              <a:ea typeface="Times New Roman" panose="02020603050405020304" pitchFamily="18" charset="0"/>
            </a:endParaRPr>
          </a:p>
          <a:p>
            <a:pPr marR="0" algn="ctr">
              <a:lnSpc>
                <a:spcPts val="2000"/>
              </a:lnSpc>
              <a:spcBef>
                <a:spcPts val="0"/>
              </a:spcBef>
            </a:pPr>
            <a:r>
              <a:rPr lang="en-US" b="1" dirty="0">
                <a:effectLst/>
                <a:latin typeface="STCaiyun" panose="02010800040101010101" pitchFamily="2" charset="-122"/>
                <a:ea typeface="STCaiyun" panose="02010800040101010101" pitchFamily="2" charset="-122"/>
              </a:rPr>
              <a:t>woods</a:t>
            </a:r>
            <a:endParaRPr lang="en-US" dirty="0">
              <a:effectLst/>
              <a:latin typeface="STCaiyun" panose="02010800040101010101" pitchFamily="2" charset="-122"/>
              <a:ea typeface="STCaiyun" panose="02010800040101010101" pitchFamily="2" charset="-122"/>
            </a:endParaRPr>
          </a:p>
          <a:p>
            <a:pPr marR="0" algn="ctr">
              <a:lnSpc>
                <a:spcPts val="2000"/>
              </a:lnSpc>
              <a:spcBef>
                <a:spcPts val="0"/>
              </a:spcBef>
            </a:pPr>
            <a:r>
              <a:rPr lang="en-US" b="1" dirty="0">
                <a:effectLst/>
                <a:latin typeface="Arial Black" panose="020B0A04020102020204" pitchFamily="34" charset="0"/>
                <a:ea typeface="Times New Roman" panose="02020603050405020304" pitchFamily="18" charset="0"/>
              </a:rPr>
              <a:t>shore</a:t>
            </a:r>
            <a:endParaRPr lang="en-US" dirty="0">
              <a:effectLst/>
              <a:latin typeface="Arial Black" panose="020B0A04020102020204" pitchFamily="34" charset="0"/>
              <a:ea typeface="Times New Roman" panose="02020603050405020304" pitchFamily="18" charset="0"/>
            </a:endParaRPr>
          </a:p>
          <a:p>
            <a:pPr marR="0" algn="ctr">
              <a:lnSpc>
                <a:spcPts val="2000"/>
              </a:lnSpc>
              <a:spcBef>
                <a:spcPts val="0"/>
              </a:spcBef>
            </a:pPr>
            <a:r>
              <a:rPr lang="en-US" b="1" dirty="0">
                <a:effectLst/>
                <a:latin typeface="STCaiyun" panose="02010800040101010101" pitchFamily="2" charset="-122"/>
                <a:ea typeface="STCaiyun" panose="02010800040101010101" pitchFamily="2" charset="-122"/>
              </a:rPr>
              <a:t>journal</a:t>
            </a:r>
            <a:r>
              <a:rPr lang="en-US" b="1" dirty="0">
                <a:effectLst/>
                <a:latin typeface="Times New Roman" panose="02020603050405020304" pitchFamily="18" charset="0"/>
                <a:ea typeface="Times New Roman" panose="02020603050405020304" pitchFamily="18" charset="0"/>
              </a:rPr>
              <a:t> </a:t>
            </a:r>
            <a:endParaRPr lang="en-US" dirty="0">
              <a:effectLst/>
              <a:latin typeface="Times New Roman" panose="02020603050405020304" pitchFamily="18" charset="0"/>
              <a:ea typeface="Times New Roman" panose="02020603050405020304" pitchFamily="18" charset="0"/>
            </a:endParaRPr>
          </a:p>
          <a:p>
            <a:pPr marR="0" algn="ctr">
              <a:lnSpc>
                <a:spcPts val="2000"/>
              </a:lnSpc>
              <a:spcBef>
                <a:spcPts val="0"/>
              </a:spcBef>
            </a:pPr>
            <a:r>
              <a:rPr lang="en-US" b="1" dirty="0">
                <a:effectLst/>
                <a:latin typeface="STCaiyun" panose="02010800040101010101" pitchFamily="2" charset="-122"/>
                <a:ea typeface="STCaiyun" panose="02010800040101010101" pitchFamily="2" charset="-122"/>
              </a:rPr>
              <a:t>sister</a:t>
            </a:r>
            <a:endParaRPr lang="en-US" dirty="0">
              <a:effectLst/>
              <a:latin typeface="STCaiyun" panose="02010800040101010101" pitchFamily="2" charset="-122"/>
              <a:ea typeface="STCaiyun" panose="02010800040101010101" pitchFamily="2" charset="-122"/>
            </a:endParaRPr>
          </a:p>
        </p:txBody>
      </p:sp>
      <p:sp>
        <p:nvSpPr>
          <p:cNvPr id="3" name="TextBox 2">
            <a:extLst>
              <a:ext uri="{FF2B5EF4-FFF2-40B4-BE49-F238E27FC236}">
                <a16:creationId xmlns:a16="http://schemas.microsoft.com/office/drawing/2014/main" id="{495C9725-5449-479D-BA8A-BE594EDB2EC6}"/>
              </a:ext>
            </a:extLst>
          </p:cNvPr>
          <p:cNvSpPr txBox="1"/>
          <p:nvPr/>
        </p:nvSpPr>
        <p:spPr>
          <a:xfrm>
            <a:off x="1308190" y="3244334"/>
            <a:ext cx="1676400" cy="369332"/>
          </a:xfrm>
          <a:prstGeom prst="rect">
            <a:avLst/>
          </a:prstGeom>
          <a:noFill/>
        </p:spPr>
        <p:txBody>
          <a:bodyPr wrap="square" lIns="0" rIns="0" rtlCol="0">
            <a:spAutoFit/>
          </a:bodyPr>
          <a:lstStyle/>
          <a:p>
            <a:r>
              <a:rPr lang="en-US" dirty="0"/>
              <a:t>“</a:t>
            </a:r>
            <a:r>
              <a:rPr lang="en-US" err="1"/>
              <a:t>Innocent</a:t>
            </a:r>
            <a:r>
              <a:rPr lang="en-US"/>
              <a:t>” foils</a:t>
            </a:r>
            <a:endParaRPr lang="en-US" dirty="0"/>
          </a:p>
        </p:txBody>
      </p:sp>
      <p:cxnSp>
        <p:nvCxnSpPr>
          <p:cNvPr id="4" name="Straight Arrow Connector 3">
            <a:extLst>
              <a:ext uri="{FF2B5EF4-FFF2-40B4-BE49-F238E27FC236}">
                <a16:creationId xmlns:a16="http://schemas.microsoft.com/office/drawing/2014/main" id="{7EE2AF63-C86F-4392-A45C-67AE2927B116}"/>
              </a:ext>
            </a:extLst>
          </p:cNvPr>
          <p:cNvCxnSpPr>
            <a:cxnSpLocks/>
          </p:cNvCxnSpPr>
          <p:nvPr/>
        </p:nvCxnSpPr>
        <p:spPr>
          <a:xfrm flipV="1">
            <a:off x="2984590" y="2891246"/>
            <a:ext cx="905256" cy="53775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6" name="Straight Arrow Connector 5">
            <a:extLst>
              <a:ext uri="{FF2B5EF4-FFF2-40B4-BE49-F238E27FC236}">
                <a16:creationId xmlns:a16="http://schemas.microsoft.com/office/drawing/2014/main" id="{73AECD92-7170-4A7C-A384-33A723066DB5}"/>
              </a:ext>
            </a:extLst>
          </p:cNvPr>
          <p:cNvCxnSpPr>
            <a:cxnSpLocks/>
          </p:cNvCxnSpPr>
          <p:nvPr/>
        </p:nvCxnSpPr>
        <p:spPr>
          <a:xfrm flipV="1">
            <a:off x="2984590" y="3143794"/>
            <a:ext cx="1064894" cy="28520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7" name="Straight Arrow Connector 6">
            <a:extLst>
              <a:ext uri="{FF2B5EF4-FFF2-40B4-BE49-F238E27FC236}">
                <a16:creationId xmlns:a16="http://schemas.microsoft.com/office/drawing/2014/main" id="{663FDCCE-6D7E-4CDC-9C35-34A65BB837C3}"/>
              </a:ext>
            </a:extLst>
          </p:cNvPr>
          <p:cNvCxnSpPr>
            <a:cxnSpLocks/>
          </p:cNvCxnSpPr>
          <p:nvPr/>
        </p:nvCxnSpPr>
        <p:spPr>
          <a:xfrm>
            <a:off x="2984590" y="3429000"/>
            <a:ext cx="995225" cy="25254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36337055-D865-44E7-8D06-1DC0BB7D9F5D}"/>
              </a:ext>
            </a:extLst>
          </p:cNvPr>
          <p:cNvSpPr txBox="1"/>
          <p:nvPr/>
        </p:nvSpPr>
        <p:spPr>
          <a:xfrm>
            <a:off x="5691596" y="1601926"/>
            <a:ext cx="1609725" cy="369332"/>
          </a:xfrm>
          <a:prstGeom prst="rect">
            <a:avLst/>
          </a:prstGeom>
          <a:noFill/>
        </p:spPr>
        <p:txBody>
          <a:bodyPr wrap="square" lIns="0" rtlCol="0">
            <a:spAutoFit/>
          </a:bodyPr>
          <a:lstStyle/>
          <a:p>
            <a:r>
              <a:rPr lang="en-US" dirty="0"/>
              <a:t>“</a:t>
            </a:r>
            <a:r>
              <a:rPr lang="en-US" err="1"/>
              <a:t>Guilty</a:t>
            </a:r>
            <a:r>
              <a:rPr lang="en-US"/>
              <a:t>” targets</a:t>
            </a:r>
            <a:endParaRPr lang="en-US" dirty="0"/>
          </a:p>
        </p:txBody>
      </p:sp>
      <p:cxnSp>
        <p:nvCxnSpPr>
          <p:cNvPr id="9" name="Straight Arrow Connector 8">
            <a:extLst>
              <a:ext uri="{FF2B5EF4-FFF2-40B4-BE49-F238E27FC236}">
                <a16:creationId xmlns:a16="http://schemas.microsoft.com/office/drawing/2014/main" id="{9B7A329B-767A-46C8-8ECB-DC8994AE5239}"/>
              </a:ext>
            </a:extLst>
          </p:cNvPr>
          <p:cNvCxnSpPr>
            <a:cxnSpLocks/>
            <a:stCxn id="8" idx="1"/>
          </p:cNvCxnSpPr>
          <p:nvPr/>
        </p:nvCxnSpPr>
        <p:spPr>
          <a:xfrm flipH="1" flipV="1">
            <a:off x="4737463" y="1388685"/>
            <a:ext cx="954133" cy="39790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0" name="Straight Arrow Connector 9">
            <a:extLst>
              <a:ext uri="{FF2B5EF4-FFF2-40B4-BE49-F238E27FC236}">
                <a16:creationId xmlns:a16="http://schemas.microsoft.com/office/drawing/2014/main" id="{D3922524-EECA-40DB-BE0D-819EFDE85F43}"/>
              </a:ext>
            </a:extLst>
          </p:cNvPr>
          <p:cNvCxnSpPr>
            <a:cxnSpLocks/>
          </p:cNvCxnSpPr>
          <p:nvPr/>
        </p:nvCxnSpPr>
        <p:spPr>
          <a:xfrm flipH="1">
            <a:off x="4754881" y="1786592"/>
            <a:ext cx="914400" cy="6137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1" name="Straight Arrow Connector 10">
            <a:extLst>
              <a:ext uri="{FF2B5EF4-FFF2-40B4-BE49-F238E27FC236}">
                <a16:creationId xmlns:a16="http://schemas.microsoft.com/office/drawing/2014/main" id="{DF94814F-1B83-4353-B97B-183CF084F61F}"/>
              </a:ext>
            </a:extLst>
          </p:cNvPr>
          <p:cNvCxnSpPr>
            <a:cxnSpLocks/>
          </p:cNvCxnSpPr>
          <p:nvPr/>
        </p:nvCxnSpPr>
        <p:spPr>
          <a:xfrm flipH="1">
            <a:off x="4862921" y="1786592"/>
            <a:ext cx="828675" cy="51247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311145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9"/>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1"/>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3"/>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4"/>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6"/>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8"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65101170-184A-4081-B971-8CA2E002FA98}"/>
              </a:ext>
            </a:extLst>
          </p:cNvPr>
          <p:cNvSpPr txBox="1"/>
          <p:nvPr/>
        </p:nvSpPr>
        <p:spPr>
          <a:xfrm>
            <a:off x="2068286" y="622737"/>
            <a:ext cx="4572000" cy="5529719"/>
          </a:xfrm>
          <a:prstGeom prst="rect">
            <a:avLst/>
          </a:prstGeom>
          <a:noFill/>
        </p:spPr>
        <p:txBody>
          <a:bodyPr wrap="square">
            <a:spAutoFit/>
          </a:bodyPr>
          <a:lstStyle/>
          <a:p>
            <a:pPr marR="0" algn="ctr">
              <a:lnSpc>
                <a:spcPts val="1200"/>
              </a:lnSpc>
              <a:spcBef>
                <a:spcPts val="0"/>
              </a:spcBef>
            </a:pPr>
            <a:r>
              <a:rPr lang="en-US" sz="1400" b="1" u="sng">
                <a:solidFill>
                  <a:srgbClr val="002060"/>
                </a:solidFill>
                <a:effectLst/>
                <a:latin typeface="Times New Roman" panose="02020603050405020304" pitchFamily="18" charset="0"/>
                <a:ea typeface="Times New Roman" panose="02020603050405020304" pitchFamily="18" charset="0"/>
              </a:rPr>
              <a:t>RECOGNITION TEST</a:t>
            </a:r>
            <a:endParaRPr lang="en-US" sz="1400" dirty="0">
              <a:effectLst/>
              <a:latin typeface="Times New Roman" panose="02020603050405020304" pitchFamily="18" charset="0"/>
              <a:ea typeface="Times New Roman" panose="02020603050405020304" pitchFamily="18" charset="0"/>
            </a:endParaRPr>
          </a:p>
          <a:p>
            <a:pPr marR="0" algn="ctr">
              <a:lnSpc>
                <a:spcPts val="1200"/>
              </a:lnSpc>
              <a:spcBef>
                <a:spcPts val="0"/>
              </a:spcBef>
            </a:pPr>
            <a:r>
              <a:rPr lang="en-US" sz="1400" b="1">
                <a:solidFill>
                  <a:srgbClr val="C0504D"/>
                </a:solidFill>
                <a:effectLst/>
                <a:latin typeface="Times New Roman" panose="02020603050405020304" pitchFamily="18" charset="0"/>
                <a:ea typeface="Times New Roman" panose="02020603050405020304" pitchFamily="18" charset="0"/>
              </a:rPr>
              <a:t> </a:t>
            </a:r>
            <a:endParaRPr lang="en-US" sz="1400" dirty="0">
              <a:effectLst/>
              <a:latin typeface="Times New Roman" panose="02020603050405020304" pitchFamily="18" charset="0"/>
              <a:ea typeface="Times New Roman" panose="02020603050405020304" pitchFamily="18" charset="0"/>
            </a:endParaRPr>
          </a:p>
          <a:p>
            <a:pPr marR="0" algn="ctr">
              <a:lnSpc>
                <a:spcPts val="2000"/>
              </a:lnSpc>
              <a:spcBef>
                <a:spcPts val="0"/>
              </a:spcBef>
            </a:pPr>
            <a:r>
              <a:rPr lang="en-US" b="1">
                <a:effectLst/>
                <a:latin typeface="Times New Roman" panose="02020603050405020304" pitchFamily="18" charset="0"/>
                <a:ea typeface="Times New Roman" panose="02020603050405020304" pitchFamily="18" charset="0"/>
              </a:rPr>
              <a:t>drama </a:t>
            </a:r>
            <a:endParaRPr lang="en-US" dirty="0">
              <a:effectLst/>
              <a:latin typeface="Times New Roman" panose="02020603050405020304" pitchFamily="18" charset="0"/>
              <a:ea typeface="Times New Roman" panose="02020603050405020304" pitchFamily="18" charset="0"/>
            </a:endParaRPr>
          </a:p>
          <a:p>
            <a:pPr marR="0" algn="ctr">
              <a:lnSpc>
                <a:spcPts val="2000"/>
              </a:lnSpc>
              <a:spcBef>
                <a:spcPts val="0"/>
              </a:spcBef>
            </a:pPr>
            <a:r>
              <a:rPr lang="en-US" b="1" dirty="0">
                <a:effectLst/>
                <a:latin typeface="Times New Roman" panose="02020603050405020304" pitchFamily="18" charset="0"/>
                <a:ea typeface="Times New Roman" panose="02020603050405020304" pitchFamily="18" charset="0"/>
              </a:rPr>
              <a:t>belief</a:t>
            </a:r>
            <a:endParaRPr lang="en-US" dirty="0">
              <a:effectLst/>
              <a:latin typeface="Times New Roman" panose="02020603050405020304" pitchFamily="18" charset="0"/>
              <a:ea typeface="Times New Roman" panose="02020603050405020304" pitchFamily="18" charset="0"/>
            </a:endParaRPr>
          </a:p>
          <a:p>
            <a:pPr marR="0" algn="ctr">
              <a:lnSpc>
                <a:spcPts val="2000"/>
              </a:lnSpc>
              <a:spcBef>
                <a:spcPts val="0"/>
              </a:spcBef>
            </a:pPr>
            <a:r>
              <a:rPr lang="en-US" b="1" dirty="0">
                <a:effectLst/>
                <a:latin typeface="Times New Roman" panose="02020603050405020304" pitchFamily="18" charset="0"/>
                <a:ea typeface="Times New Roman" panose="02020603050405020304" pitchFamily="18" charset="0"/>
              </a:rPr>
              <a:t>folly</a:t>
            </a:r>
            <a:endParaRPr lang="en-US" dirty="0">
              <a:effectLst/>
              <a:latin typeface="Times New Roman" panose="02020603050405020304" pitchFamily="18" charset="0"/>
              <a:ea typeface="Times New Roman" panose="02020603050405020304" pitchFamily="18" charset="0"/>
            </a:endParaRPr>
          </a:p>
          <a:p>
            <a:pPr marR="0" algn="ctr">
              <a:lnSpc>
                <a:spcPts val="2000"/>
              </a:lnSpc>
              <a:spcBef>
                <a:spcPts val="0"/>
              </a:spcBef>
            </a:pPr>
            <a:r>
              <a:rPr lang="en-US" b="1" dirty="0">
                <a:effectLst/>
                <a:latin typeface="Times New Roman" panose="02020603050405020304" pitchFamily="18" charset="0"/>
                <a:ea typeface="Times New Roman" panose="02020603050405020304" pitchFamily="18" charset="0"/>
              </a:rPr>
              <a:t>sword</a:t>
            </a:r>
            <a:endParaRPr lang="en-US" dirty="0">
              <a:effectLst/>
              <a:latin typeface="Times New Roman" panose="02020603050405020304" pitchFamily="18" charset="0"/>
              <a:ea typeface="Times New Roman" panose="02020603050405020304" pitchFamily="18" charset="0"/>
            </a:endParaRPr>
          </a:p>
          <a:p>
            <a:pPr marR="0" algn="ctr">
              <a:lnSpc>
                <a:spcPts val="2000"/>
              </a:lnSpc>
              <a:spcBef>
                <a:spcPts val="0"/>
              </a:spcBef>
            </a:pPr>
            <a:r>
              <a:rPr lang="en-US" b="1" dirty="0">
                <a:effectLst/>
                <a:latin typeface="Times New Roman" panose="02020603050405020304" pitchFamily="18" charset="0"/>
                <a:ea typeface="Times New Roman" panose="02020603050405020304" pitchFamily="18" charset="0"/>
              </a:rPr>
              <a:t>thorn</a:t>
            </a:r>
            <a:endParaRPr lang="en-US" dirty="0">
              <a:effectLst/>
              <a:latin typeface="Times New Roman" panose="02020603050405020304" pitchFamily="18" charset="0"/>
              <a:ea typeface="Times New Roman" panose="02020603050405020304" pitchFamily="18" charset="0"/>
            </a:endParaRPr>
          </a:p>
          <a:p>
            <a:pPr marR="0" algn="ctr">
              <a:lnSpc>
                <a:spcPts val="2000"/>
              </a:lnSpc>
              <a:spcBef>
                <a:spcPts val="0"/>
              </a:spcBef>
            </a:pPr>
            <a:r>
              <a:rPr lang="en-US" b="1" dirty="0">
                <a:effectLst/>
                <a:latin typeface="Times New Roman" panose="02020603050405020304" pitchFamily="18" charset="0"/>
                <a:ea typeface="Times New Roman" panose="02020603050405020304" pitchFamily="18" charset="0"/>
              </a:rPr>
              <a:t>kitchen</a:t>
            </a:r>
            <a:endParaRPr lang="en-US" dirty="0">
              <a:effectLst/>
              <a:latin typeface="Times New Roman" panose="02020603050405020304" pitchFamily="18" charset="0"/>
              <a:ea typeface="Times New Roman" panose="02020603050405020304" pitchFamily="18" charset="0"/>
            </a:endParaRPr>
          </a:p>
          <a:p>
            <a:pPr marR="0" algn="ctr">
              <a:lnSpc>
                <a:spcPts val="2000"/>
              </a:lnSpc>
              <a:spcBef>
                <a:spcPts val="0"/>
              </a:spcBef>
            </a:pPr>
            <a:r>
              <a:rPr lang="en-US" b="1" dirty="0">
                <a:effectLst/>
                <a:latin typeface="Times New Roman" panose="02020603050405020304" pitchFamily="18" charset="0"/>
                <a:ea typeface="Times New Roman" panose="02020603050405020304" pitchFamily="18" charset="0"/>
              </a:rPr>
              <a:t>candy</a:t>
            </a:r>
            <a:endParaRPr lang="en-US" dirty="0">
              <a:effectLst/>
              <a:latin typeface="Times New Roman" panose="02020603050405020304" pitchFamily="18" charset="0"/>
              <a:ea typeface="Times New Roman" panose="02020603050405020304" pitchFamily="18" charset="0"/>
            </a:endParaRPr>
          </a:p>
          <a:p>
            <a:pPr marR="0" algn="ctr">
              <a:lnSpc>
                <a:spcPts val="2000"/>
              </a:lnSpc>
              <a:spcBef>
                <a:spcPts val="0"/>
              </a:spcBef>
            </a:pPr>
            <a:r>
              <a:rPr lang="en-US" b="1" dirty="0">
                <a:effectLst/>
                <a:latin typeface="Times New Roman" panose="02020603050405020304" pitchFamily="18" charset="0"/>
                <a:ea typeface="Times New Roman" panose="02020603050405020304" pitchFamily="18" charset="0"/>
              </a:rPr>
              <a:t>message</a:t>
            </a:r>
            <a:endParaRPr lang="en-US" dirty="0">
              <a:effectLst/>
              <a:latin typeface="Times New Roman" panose="02020603050405020304" pitchFamily="18" charset="0"/>
              <a:ea typeface="Times New Roman" panose="02020603050405020304" pitchFamily="18" charset="0"/>
            </a:endParaRPr>
          </a:p>
          <a:p>
            <a:pPr marR="0" algn="ctr">
              <a:lnSpc>
                <a:spcPts val="2000"/>
              </a:lnSpc>
              <a:spcBef>
                <a:spcPts val="0"/>
              </a:spcBef>
            </a:pPr>
            <a:r>
              <a:rPr lang="en-US" b="1" dirty="0">
                <a:effectLst/>
                <a:latin typeface="Times New Roman" panose="02020603050405020304" pitchFamily="18" charset="0"/>
                <a:ea typeface="Times New Roman" panose="02020603050405020304" pitchFamily="18" charset="0"/>
              </a:rPr>
              <a:t>drink</a:t>
            </a:r>
            <a:endParaRPr lang="en-US" dirty="0">
              <a:effectLst/>
              <a:latin typeface="Times New Roman" panose="02020603050405020304" pitchFamily="18" charset="0"/>
              <a:ea typeface="Times New Roman" panose="02020603050405020304" pitchFamily="18" charset="0"/>
            </a:endParaRPr>
          </a:p>
          <a:p>
            <a:pPr marR="0" algn="ctr">
              <a:lnSpc>
                <a:spcPts val="2000"/>
              </a:lnSpc>
              <a:spcBef>
                <a:spcPts val="0"/>
              </a:spcBef>
            </a:pPr>
            <a:r>
              <a:rPr lang="en-US" b="1" dirty="0">
                <a:effectLst/>
                <a:latin typeface="Times New Roman" panose="02020603050405020304" pitchFamily="18" charset="0"/>
                <a:ea typeface="Times New Roman" panose="02020603050405020304" pitchFamily="18" charset="0"/>
              </a:rPr>
              <a:t>snake</a:t>
            </a:r>
            <a:endParaRPr lang="en-US" dirty="0">
              <a:effectLst/>
              <a:latin typeface="Times New Roman" panose="02020603050405020304" pitchFamily="18" charset="0"/>
              <a:ea typeface="Times New Roman" panose="02020603050405020304" pitchFamily="18" charset="0"/>
            </a:endParaRPr>
          </a:p>
          <a:p>
            <a:pPr marR="0" algn="ctr">
              <a:lnSpc>
                <a:spcPts val="2000"/>
              </a:lnSpc>
              <a:spcBef>
                <a:spcPts val="0"/>
              </a:spcBef>
            </a:pPr>
            <a:r>
              <a:rPr lang="en-US" b="1">
                <a:effectLst/>
                <a:latin typeface="Times New Roman" panose="02020603050405020304" pitchFamily="18" charset="0"/>
                <a:ea typeface="Times New Roman" panose="02020603050405020304" pitchFamily="18" charset="0"/>
              </a:rPr>
              <a:t>ground </a:t>
            </a:r>
            <a:endParaRPr lang="en-US" dirty="0">
              <a:effectLst/>
              <a:latin typeface="Times New Roman" panose="02020603050405020304" pitchFamily="18" charset="0"/>
              <a:ea typeface="Times New Roman" panose="02020603050405020304" pitchFamily="18" charset="0"/>
            </a:endParaRPr>
          </a:p>
          <a:p>
            <a:pPr marR="0" algn="ctr">
              <a:lnSpc>
                <a:spcPts val="2000"/>
              </a:lnSpc>
              <a:spcBef>
                <a:spcPts val="0"/>
              </a:spcBef>
            </a:pPr>
            <a:r>
              <a:rPr lang="en-US" b="1" dirty="0">
                <a:effectLst/>
                <a:latin typeface="Times New Roman" panose="02020603050405020304" pitchFamily="18" charset="0"/>
                <a:ea typeface="Times New Roman" panose="02020603050405020304" pitchFamily="18" charset="0"/>
              </a:rPr>
              <a:t>dinner</a:t>
            </a:r>
            <a:endParaRPr lang="en-US" dirty="0">
              <a:effectLst/>
              <a:latin typeface="Times New Roman" panose="02020603050405020304" pitchFamily="18" charset="0"/>
              <a:ea typeface="Times New Roman" panose="02020603050405020304" pitchFamily="18" charset="0"/>
            </a:endParaRPr>
          </a:p>
          <a:p>
            <a:pPr marR="0" algn="ctr">
              <a:lnSpc>
                <a:spcPts val="2000"/>
              </a:lnSpc>
              <a:spcBef>
                <a:spcPts val="0"/>
              </a:spcBef>
            </a:pPr>
            <a:r>
              <a:rPr lang="en-US" b="1" dirty="0">
                <a:effectLst/>
                <a:latin typeface="Times New Roman" panose="02020603050405020304" pitchFamily="18" charset="0"/>
                <a:ea typeface="Times New Roman" panose="02020603050405020304" pitchFamily="18" charset="0"/>
              </a:rPr>
              <a:t>cradle</a:t>
            </a:r>
            <a:endParaRPr lang="en-US" dirty="0">
              <a:effectLst/>
              <a:latin typeface="Times New Roman" panose="02020603050405020304" pitchFamily="18" charset="0"/>
              <a:ea typeface="Times New Roman" panose="02020603050405020304" pitchFamily="18" charset="0"/>
            </a:endParaRPr>
          </a:p>
          <a:p>
            <a:pPr marR="0" algn="ctr">
              <a:lnSpc>
                <a:spcPts val="2000"/>
              </a:lnSpc>
              <a:spcBef>
                <a:spcPts val="0"/>
              </a:spcBef>
            </a:pPr>
            <a:r>
              <a:rPr lang="en-US" b="1" dirty="0">
                <a:effectLst/>
                <a:latin typeface="Times New Roman" panose="02020603050405020304" pitchFamily="18" charset="0"/>
                <a:ea typeface="Times New Roman" panose="02020603050405020304" pitchFamily="18" charset="0"/>
              </a:rPr>
              <a:t>honey</a:t>
            </a:r>
            <a:endParaRPr lang="en-US" dirty="0">
              <a:effectLst/>
              <a:latin typeface="Times New Roman" panose="02020603050405020304" pitchFamily="18" charset="0"/>
              <a:ea typeface="Times New Roman" panose="02020603050405020304" pitchFamily="18" charset="0"/>
            </a:endParaRPr>
          </a:p>
          <a:p>
            <a:pPr marR="0" algn="ctr">
              <a:lnSpc>
                <a:spcPts val="2000"/>
              </a:lnSpc>
              <a:spcBef>
                <a:spcPts val="0"/>
              </a:spcBef>
            </a:pPr>
            <a:r>
              <a:rPr lang="en-US" b="1" dirty="0">
                <a:effectLst/>
                <a:latin typeface="Times New Roman" panose="02020603050405020304" pitchFamily="18" charset="0"/>
                <a:ea typeface="Times New Roman" panose="02020603050405020304" pitchFamily="18" charset="0"/>
              </a:rPr>
              <a:t>doctor</a:t>
            </a:r>
            <a:endParaRPr lang="en-US" dirty="0">
              <a:effectLst/>
              <a:latin typeface="Times New Roman" panose="02020603050405020304" pitchFamily="18" charset="0"/>
              <a:ea typeface="Times New Roman" panose="02020603050405020304" pitchFamily="18" charset="0"/>
            </a:endParaRPr>
          </a:p>
          <a:p>
            <a:pPr marR="0" algn="ctr">
              <a:lnSpc>
                <a:spcPts val="2000"/>
              </a:lnSpc>
              <a:spcBef>
                <a:spcPts val="0"/>
              </a:spcBef>
            </a:pPr>
            <a:r>
              <a:rPr lang="en-US" b="1" dirty="0">
                <a:effectLst/>
                <a:latin typeface="Times New Roman" panose="02020603050405020304" pitchFamily="18" charset="0"/>
                <a:ea typeface="Times New Roman" panose="02020603050405020304" pitchFamily="18" charset="0"/>
              </a:rPr>
              <a:t>present</a:t>
            </a:r>
            <a:endParaRPr lang="en-US" dirty="0">
              <a:effectLst/>
              <a:latin typeface="Times New Roman" panose="02020603050405020304" pitchFamily="18" charset="0"/>
              <a:ea typeface="Times New Roman" panose="02020603050405020304" pitchFamily="18" charset="0"/>
            </a:endParaRPr>
          </a:p>
          <a:p>
            <a:pPr marR="0" algn="ctr">
              <a:lnSpc>
                <a:spcPts val="2000"/>
              </a:lnSpc>
              <a:spcBef>
                <a:spcPts val="0"/>
              </a:spcBef>
            </a:pPr>
            <a:r>
              <a:rPr lang="en-US" b="1" dirty="0">
                <a:effectLst/>
                <a:latin typeface="Times New Roman" panose="02020603050405020304" pitchFamily="18" charset="0"/>
                <a:ea typeface="Times New Roman" panose="02020603050405020304" pitchFamily="18" charset="0"/>
              </a:rPr>
              <a:t>woods</a:t>
            </a:r>
            <a:endParaRPr lang="en-US" dirty="0">
              <a:effectLst/>
              <a:latin typeface="Times New Roman" panose="02020603050405020304" pitchFamily="18" charset="0"/>
              <a:ea typeface="Times New Roman" panose="02020603050405020304" pitchFamily="18" charset="0"/>
            </a:endParaRPr>
          </a:p>
          <a:p>
            <a:pPr marR="0" algn="ctr">
              <a:lnSpc>
                <a:spcPts val="2000"/>
              </a:lnSpc>
              <a:spcBef>
                <a:spcPts val="0"/>
              </a:spcBef>
            </a:pPr>
            <a:r>
              <a:rPr lang="en-US" b="1" dirty="0">
                <a:effectLst/>
                <a:latin typeface="Times New Roman" panose="02020603050405020304" pitchFamily="18" charset="0"/>
                <a:ea typeface="Times New Roman" panose="02020603050405020304" pitchFamily="18" charset="0"/>
              </a:rPr>
              <a:t>shore</a:t>
            </a:r>
            <a:endParaRPr lang="en-US" dirty="0">
              <a:effectLst/>
              <a:latin typeface="Times New Roman" panose="02020603050405020304" pitchFamily="18" charset="0"/>
              <a:ea typeface="Times New Roman" panose="02020603050405020304" pitchFamily="18" charset="0"/>
            </a:endParaRPr>
          </a:p>
          <a:p>
            <a:pPr marR="0" algn="ctr">
              <a:lnSpc>
                <a:spcPts val="2000"/>
              </a:lnSpc>
              <a:spcBef>
                <a:spcPts val="0"/>
              </a:spcBef>
            </a:pPr>
            <a:r>
              <a:rPr lang="en-US" b="1">
                <a:effectLst/>
                <a:latin typeface="Times New Roman" panose="02020603050405020304" pitchFamily="18" charset="0"/>
                <a:ea typeface="Times New Roman" panose="02020603050405020304" pitchFamily="18" charset="0"/>
              </a:rPr>
              <a:t>journal </a:t>
            </a:r>
            <a:endParaRPr lang="en-US" dirty="0">
              <a:effectLst/>
              <a:latin typeface="Times New Roman" panose="02020603050405020304" pitchFamily="18" charset="0"/>
              <a:ea typeface="Times New Roman" panose="02020603050405020304" pitchFamily="18" charset="0"/>
            </a:endParaRPr>
          </a:p>
          <a:p>
            <a:pPr marR="0" algn="ctr">
              <a:lnSpc>
                <a:spcPts val="2000"/>
              </a:lnSpc>
              <a:spcBef>
                <a:spcPts val="0"/>
              </a:spcBef>
            </a:pPr>
            <a:r>
              <a:rPr lang="en-US" b="1" dirty="0">
                <a:effectLst/>
                <a:latin typeface="Times New Roman" panose="02020603050405020304" pitchFamily="18" charset="0"/>
                <a:ea typeface="Times New Roman" panose="02020603050405020304" pitchFamily="18" charset="0"/>
              </a:rPr>
              <a:t>sister</a:t>
            </a:r>
            <a:endParaRPr lang="en-US"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49955369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688" name="Picture 16" descr="Two hands support help gesture symbol Royalty Free Vector">
            <a:extLst>
              <a:ext uri="{FF2B5EF4-FFF2-40B4-BE49-F238E27FC236}">
                <a16:creationId xmlns:a16="http://schemas.microsoft.com/office/drawing/2014/main" id="{19A0C686-3AA8-4481-9607-4E0367B33AAC}"/>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b="13554"/>
          <a:stretch/>
        </p:blipFill>
        <p:spPr bwMode="auto">
          <a:xfrm>
            <a:off x="4113695" y="3743529"/>
            <a:ext cx="1440759" cy="971551"/>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7"/>
          <p:cNvPicPr>
            <a:picLocks noChangeAspect="1"/>
          </p:cNvPicPr>
          <p:nvPr/>
        </p:nvPicPr>
        <p:blipFill rotWithShape="1">
          <a:blip r:embed="rId4">
            <a:extLst>
              <a:ext uri="{BEBA8EAE-BF5A-486C-A8C5-ECC9F3942E4B}">
                <a14:imgProps xmlns:a14="http://schemas.microsoft.com/office/drawing/2010/main">
                  <a14:imgLayer r:embed="rId5">
                    <a14:imgEffect>
                      <a14:backgroundRemoval t="39600" b="63200" l="79400" r="96000">
                        <a14:foregroundMark x1="81200" y1="45200" x2="91600" y2="63200"/>
                        <a14:foregroundMark x1="81200" y1="44600" x2="81400" y2="60600"/>
                        <a14:foregroundMark x1="80200" y1="45600" x2="80200" y2="60600"/>
                        <a14:foregroundMark x1="79800" y1="47200" x2="80600" y2="59400"/>
                        <a14:foregroundMark x1="79800" y1="48400" x2="79600" y2="51400"/>
                        <a14:foregroundMark x1="79400" y1="46800" x2="79800" y2="51600"/>
                        <a14:foregroundMark x1="80800" y1="47400" x2="79600" y2="50400"/>
                        <a14:foregroundMark x1="80400" y1="48400" x2="80800" y2="49800"/>
                        <a14:foregroundMark x1="79800" y1="46200" x2="80400" y2="48200"/>
                        <a14:foregroundMark x1="81400" y1="46800" x2="80200" y2="46800"/>
                        <a14:foregroundMark x1="81800" y1="50600" x2="81800" y2="45200"/>
                      </a14:backgroundRemoval>
                    </a14:imgEffect>
                  </a14:imgLayer>
                </a14:imgProps>
              </a:ext>
              <a:ext uri="{28A0092B-C50C-407E-A947-70E740481C1C}">
                <a14:useLocalDpi xmlns:a14="http://schemas.microsoft.com/office/drawing/2010/main" val="0"/>
              </a:ext>
            </a:extLst>
          </a:blip>
          <a:srcRect l="78771" t="37144" r="2463" b="40527"/>
          <a:stretch/>
        </p:blipFill>
        <p:spPr>
          <a:xfrm rot="21296334">
            <a:off x="5055481" y="3737614"/>
            <a:ext cx="311651" cy="370778"/>
          </a:xfrm>
          <a:prstGeom prst="rect">
            <a:avLst/>
          </a:prstGeom>
        </p:spPr>
      </p:pic>
      <p:sp>
        <p:nvSpPr>
          <p:cNvPr id="4" name="TextBox 3"/>
          <p:cNvSpPr txBox="1"/>
          <p:nvPr/>
        </p:nvSpPr>
        <p:spPr>
          <a:xfrm>
            <a:off x="1436610" y="5127116"/>
            <a:ext cx="1620776" cy="369332"/>
          </a:xfrm>
          <a:prstGeom prst="rect">
            <a:avLst/>
          </a:prstGeom>
          <a:noFill/>
        </p:spPr>
        <p:txBody>
          <a:bodyPr wrap="square" rtlCol="0">
            <a:spAutoFit/>
          </a:bodyPr>
          <a:lstStyle/>
          <a:p>
            <a:r>
              <a:rPr lang="en-US"/>
              <a:t>Fechner (</a:t>
            </a:r>
            <a:r>
              <a:rPr lang="en-US" dirty="0"/>
              <a:t>1860)</a:t>
            </a:r>
          </a:p>
        </p:txBody>
      </p:sp>
      <p:sp>
        <p:nvSpPr>
          <p:cNvPr id="23" name="TextBox 22">
            <a:extLst>
              <a:ext uri="{FF2B5EF4-FFF2-40B4-BE49-F238E27FC236}">
                <a16:creationId xmlns:a16="http://schemas.microsoft.com/office/drawing/2014/main" id="{49A6AD83-0CF7-44DA-8112-FA0F194DB942}"/>
              </a:ext>
            </a:extLst>
          </p:cNvPr>
          <p:cNvSpPr txBox="1"/>
          <p:nvPr/>
        </p:nvSpPr>
        <p:spPr>
          <a:xfrm>
            <a:off x="1555822" y="2670430"/>
            <a:ext cx="1620776" cy="369332"/>
          </a:xfrm>
          <a:prstGeom prst="rect">
            <a:avLst/>
          </a:prstGeom>
          <a:noFill/>
        </p:spPr>
        <p:txBody>
          <a:bodyPr wrap="square" rtlCol="0">
            <a:spAutoFit/>
          </a:bodyPr>
          <a:lstStyle/>
          <a:p>
            <a:r>
              <a:rPr lang="en-US"/>
              <a:t>Gauss (</a:t>
            </a:r>
            <a:r>
              <a:rPr lang="en-US" dirty="0"/>
              <a:t>1809)</a:t>
            </a:r>
          </a:p>
        </p:txBody>
      </p:sp>
      <p:pic>
        <p:nvPicPr>
          <p:cNvPr id="28680" name="Picture 8" descr="Measuring distance to stars via parallax">
            <a:extLst>
              <a:ext uri="{FF2B5EF4-FFF2-40B4-BE49-F238E27FC236}">
                <a16:creationId xmlns:a16="http://schemas.microsoft.com/office/drawing/2014/main" id="{5A020238-F1DD-4C03-AE14-1D97BDFCD06D}"/>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724780" y="1394361"/>
            <a:ext cx="1956890" cy="1274090"/>
          </a:xfrm>
          <a:prstGeom prst="rect">
            <a:avLst/>
          </a:prstGeom>
          <a:noFill/>
          <a:extLst>
            <a:ext uri="{909E8E84-426E-40DD-AFC4-6F175D3DCCD1}">
              <a14:hiddenFill xmlns:a14="http://schemas.microsoft.com/office/drawing/2010/main">
                <a:solidFill>
                  <a:srgbClr val="FFFFFF"/>
                </a:solidFill>
              </a14:hiddenFill>
            </a:ext>
          </a:extLst>
        </p:spPr>
      </p:pic>
      <p:pic>
        <p:nvPicPr>
          <p:cNvPr id="28682" name="Picture 10" descr="What Is A Normal Distribution?">
            <a:extLst>
              <a:ext uri="{FF2B5EF4-FFF2-40B4-BE49-F238E27FC236}">
                <a16:creationId xmlns:a16="http://schemas.microsoft.com/office/drawing/2014/main" id="{3977DC26-FFC9-478C-8AC2-21BCB06299A3}"/>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360023" y="1380244"/>
            <a:ext cx="2011015" cy="1194389"/>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id="{DFDEFC41-506D-43C4-B80C-3EB0334BD0C0}"/>
              </a:ext>
            </a:extLst>
          </p:cNvPr>
          <p:cNvSpPr/>
          <p:nvPr/>
        </p:nvSpPr>
        <p:spPr>
          <a:xfrm>
            <a:off x="7219406" y="4123859"/>
            <a:ext cx="1828800" cy="69783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a:extLst>
              <a:ext uri="{FF2B5EF4-FFF2-40B4-BE49-F238E27FC236}">
                <a16:creationId xmlns:a16="http://schemas.microsoft.com/office/drawing/2014/main" id="{5FD23EC7-17C6-465D-AFCA-2C9DAC308A6E}"/>
              </a:ext>
            </a:extLst>
          </p:cNvPr>
          <p:cNvPicPr>
            <a:picLocks noChangeAspect="1"/>
          </p:cNvPicPr>
          <p:nvPr/>
        </p:nvPicPr>
        <p:blipFill rotWithShape="1">
          <a:blip r:embed="rId8"/>
          <a:srcRect t="26134" r="23673"/>
          <a:stretch/>
        </p:blipFill>
        <p:spPr>
          <a:xfrm>
            <a:off x="6080207" y="3399309"/>
            <a:ext cx="2709987" cy="1711507"/>
          </a:xfrm>
          <a:prstGeom prst="rect">
            <a:avLst/>
          </a:prstGeom>
        </p:spPr>
      </p:pic>
      <p:pic>
        <p:nvPicPr>
          <p:cNvPr id="28684" name="Picture 12" descr="Gustav Fechner - Alchetron, The Free Social Encyclopedia">
            <a:extLst>
              <a:ext uri="{FF2B5EF4-FFF2-40B4-BE49-F238E27FC236}">
                <a16:creationId xmlns:a16="http://schemas.microsoft.com/office/drawing/2014/main" id="{113DE1CB-51E8-4749-B490-DBE5F3878E54}"/>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705182" y="3486531"/>
            <a:ext cx="1083632" cy="1548046"/>
          </a:xfrm>
          <a:prstGeom prst="rect">
            <a:avLst/>
          </a:prstGeom>
          <a:noFill/>
          <a:extLst>
            <a:ext uri="{909E8E84-426E-40DD-AFC4-6F175D3DCCD1}">
              <a14:hiddenFill xmlns:a14="http://schemas.microsoft.com/office/drawing/2010/main">
                <a:solidFill>
                  <a:srgbClr val="FFFFFF"/>
                </a:solidFill>
              </a14:hiddenFill>
            </a:ext>
          </a:extLst>
        </p:spPr>
      </p:pic>
      <p:pic>
        <p:nvPicPr>
          <p:cNvPr id="28686" name="Picture 14" descr="Carl Friedrich Gauss - Wikipedia">
            <a:extLst>
              <a:ext uri="{FF2B5EF4-FFF2-40B4-BE49-F238E27FC236}">
                <a16:creationId xmlns:a16="http://schemas.microsoft.com/office/drawing/2014/main" id="{CB32AB05-A90E-4159-A47C-B9B5B263183B}"/>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529279" y="824423"/>
            <a:ext cx="1447477" cy="1844028"/>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11">
            <a:extLst>
              <a:ext uri="{FF2B5EF4-FFF2-40B4-BE49-F238E27FC236}">
                <a16:creationId xmlns:a16="http://schemas.microsoft.com/office/drawing/2014/main" id="{0F9B19E9-9604-497C-95F9-B6FC4BF2EFAD}"/>
              </a:ext>
            </a:extLst>
          </p:cNvPr>
          <p:cNvPicPr>
            <a:picLocks noChangeAspect="1"/>
          </p:cNvPicPr>
          <p:nvPr/>
        </p:nvPicPr>
        <p:blipFill>
          <a:blip r:embed="rId11">
            <a:extLst>
              <a:ext uri="{BEBA8EAE-BF5A-486C-A8C5-ECC9F3942E4B}">
                <a14:imgProps xmlns:a14="http://schemas.microsoft.com/office/drawing/2010/main">
                  <a14:imgLayer r:embed="rId12">
                    <a14:imgEffect>
                      <a14:backgroundRemoval t="10000" b="90000" l="10000" r="90000">
                        <a14:foregroundMark x1="88235" y1="32692" x2="88235" y2="59615"/>
                      </a14:backgroundRemoval>
                    </a14:imgEffect>
                  </a14:imgLayer>
                </a14:imgProps>
              </a:ext>
            </a:extLst>
          </a:blip>
          <a:stretch>
            <a:fillRect/>
          </a:stretch>
        </p:blipFill>
        <p:spPr>
          <a:xfrm>
            <a:off x="4247719" y="3812994"/>
            <a:ext cx="388620" cy="396240"/>
          </a:xfrm>
          <a:prstGeom prst="rect">
            <a:avLst/>
          </a:prstGeom>
        </p:spPr>
      </p:pic>
      <p:sp>
        <p:nvSpPr>
          <p:cNvPr id="13" name="TextBox 12">
            <a:extLst>
              <a:ext uri="{FF2B5EF4-FFF2-40B4-BE49-F238E27FC236}">
                <a16:creationId xmlns:a16="http://schemas.microsoft.com/office/drawing/2014/main" id="{F23DB638-74EE-4D48-8FC2-62CECAAE77E2}"/>
              </a:ext>
            </a:extLst>
          </p:cNvPr>
          <p:cNvSpPr txBox="1"/>
          <p:nvPr/>
        </p:nvSpPr>
        <p:spPr>
          <a:xfrm>
            <a:off x="6222674" y="4779995"/>
            <a:ext cx="514350" cy="276999"/>
          </a:xfrm>
          <a:prstGeom prst="rect">
            <a:avLst/>
          </a:prstGeom>
          <a:noFill/>
        </p:spPr>
        <p:txBody>
          <a:bodyPr wrap="square" rtlCol="0">
            <a:spAutoFit/>
          </a:bodyPr>
          <a:lstStyle/>
          <a:p>
            <a:r>
              <a:rPr lang="en-US" sz="1200" dirty="0"/>
              <a:t>Light</a:t>
            </a:r>
          </a:p>
        </p:txBody>
      </p:sp>
      <p:sp>
        <p:nvSpPr>
          <p:cNvPr id="32" name="TextBox 31">
            <a:extLst>
              <a:ext uri="{FF2B5EF4-FFF2-40B4-BE49-F238E27FC236}">
                <a16:creationId xmlns:a16="http://schemas.microsoft.com/office/drawing/2014/main" id="{6BD7B597-9A68-4948-816B-E9EC06082D21}"/>
              </a:ext>
            </a:extLst>
          </p:cNvPr>
          <p:cNvSpPr txBox="1"/>
          <p:nvPr/>
        </p:nvSpPr>
        <p:spPr>
          <a:xfrm>
            <a:off x="8246182" y="4779996"/>
            <a:ext cx="673018" cy="276999"/>
          </a:xfrm>
          <a:prstGeom prst="rect">
            <a:avLst/>
          </a:prstGeom>
          <a:noFill/>
        </p:spPr>
        <p:txBody>
          <a:bodyPr wrap="square" rtlCol="0">
            <a:spAutoFit/>
          </a:bodyPr>
          <a:lstStyle/>
          <a:p>
            <a:r>
              <a:rPr lang="en-US" sz="1200" dirty="0"/>
              <a:t>Heavy</a:t>
            </a:r>
          </a:p>
        </p:txBody>
      </p:sp>
      <p:sp>
        <p:nvSpPr>
          <p:cNvPr id="24" name="TextBox 23">
            <a:extLst>
              <a:ext uri="{FF2B5EF4-FFF2-40B4-BE49-F238E27FC236}">
                <a16:creationId xmlns:a16="http://schemas.microsoft.com/office/drawing/2014/main" id="{252940ED-213A-4D33-8A90-2A5F68CC8D08}"/>
              </a:ext>
            </a:extLst>
          </p:cNvPr>
          <p:cNvSpPr txBox="1"/>
          <p:nvPr/>
        </p:nvSpPr>
        <p:spPr>
          <a:xfrm>
            <a:off x="6609837" y="4914628"/>
            <a:ext cx="1726150" cy="338554"/>
          </a:xfrm>
          <a:prstGeom prst="rect">
            <a:avLst/>
          </a:prstGeom>
          <a:solidFill>
            <a:schemeClr val="bg1"/>
          </a:solidFill>
        </p:spPr>
        <p:txBody>
          <a:bodyPr wrap="square" rtlCol="0">
            <a:spAutoFit/>
          </a:bodyPr>
          <a:lstStyle/>
          <a:p>
            <a:r>
              <a:rPr lang="en-US" sz="1600"/>
              <a:t>Internal Sensation</a:t>
            </a:r>
            <a:endParaRPr lang="en-US" sz="1600" dirty="0"/>
          </a:p>
        </p:txBody>
      </p:sp>
    </p:spTree>
    <p:extLst>
      <p:ext uri="{BB962C8B-B14F-4D97-AF65-F5344CB8AC3E}">
        <p14:creationId xmlns:p14="http://schemas.microsoft.com/office/powerpoint/2010/main" val="40948299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868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868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8688"/>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8"/>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2"/>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0"/>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3"/>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32"/>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2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32" grpId="0"/>
      <p:bldP spid="24"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33400"/>
            <a:ext cx="8229600" cy="729343"/>
          </a:xfrm>
        </p:spPr>
        <p:txBody>
          <a:bodyPr>
            <a:normAutofit/>
          </a:bodyPr>
          <a:lstStyle/>
          <a:p>
            <a:pPr>
              <a:defRPr/>
            </a:pPr>
            <a:r>
              <a:rPr lang="en-US" sz="3200" dirty="0">
                <a:solidFill>
                  <a:srgbClr val="C00000"/>
                </a:solidFill>
              </a:rPr>
              <a:t>The Education of Yours Truly</a:t>
            </a:r>
            <a:endParaRPr lang="en-US" sz="2000" dirty="0">
              <a:solidFill>
                <a:srgbClr val="C00000"/>
              </a:solidFill>
            </a:endParaRPr>
          </a:p>
        </p:txBody>
      </p:sp>
      <p:sp>
        <p:nvSpPr>
          <p:cNvPr id="3" name="Content Placeholder 2"/>
          <p:cNvSpPr>
            <a:spLocks noGrp="1"/>
          </p:cNvSpPr>
          <p:nvPr>
            <p:ph idx="1"/>
          </p:nvPr>
        </p:nvSpPr>
        <p:spPr>
          <a:xfrm>
            <a:off x="457200" y="1478624"/>
            <a:ext cx="8229600" cy="4525963"/>
          </a:xfrm>
        </p:spPr>
        <p:txBody>
          <a:bodyPr>
            <a:normAutofit/>
          </a:bodyPr>
          <a:lstStyle/>
          <a:p>
            <a:pPr>
              <a:spcAft>
                <a:spcPts val="1200"/>
              </a:spcAft>
              <a:defRPr/>
            </a:pPr>
            <a:r>
              <a:rPr lang="en-US" sz="2000" dirty="0">
                <a:latin typeface="Times New Roman" pitchFamily="18" charset="0"/>
                <a:cs typeface="Times New Roman" pitchFamily="18" charset="0"/>
              </a:rPr>
              <a:t>Although I didn’t realize it at the time, I was in basic training for the first 20 years of my academic career</a:t>
            </a:r>
          </a:p>
          <a:p>
            <a:pPr>
              <a:spcAft>
                <a:spcPts val="1200"/>
              </a:spcAft>
              <a:defRPr/>
            </a:pPr>
            <a:r>
              <a:rPr lang="en-US" sz="2000" dirty="0">
                <a:latin typeface="Times New Roman" pitchFamily="18" charset="0"/>
                <a:cs typeface="Times New Roman" pitchFamily="18" charset="0"/>
              </a:rPr>
              <a:t>For 20 years, I tested competing signal detection models of recognition memory to figure out which one was correct </a:t>
            </a:r>
          </a:p>
          <a:p>
            <a:pPr>
              <a:spcAft>
                <a:spcPts val="1200"/>
              </a:spcAft>
              <a:defRPr/>
            </a:pPr>
            <a:r>
              <a:rPr lang="en-US" sz="2000" dirty="0">
                <a:latin typeface="Times New Roman" pitchFamily="18" charset="0"/>
                <a:cs typeface="Times New Roman" pitchFamily="18" charset="0"/>
              </a:rPr>
              <a:t>Everything I know about eyewitness memory I learned by testing a homogenous group of intelligent undergraduates for their ability to recognize a word that may or may not have been presented on a recent list</a:t>
            </a:r>
          </a:p>
        </p:txBody>
      </p:sp>
    </p:spTree>
    <p:custDataLst>
      <p:tags r:id="rId1"/>
    </p:custDataLst>
    <p:extLst>
      <p:ext uri="{BB962C8B-B14F-4D97-AF65-F5344CB8AC3E}">
        <p14:creationId xmlns:p14="http://schemas.microsoft.com/office/powerpoint/2010/main" val="24761671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4256B2-9B67-49F6-9582-2E6516C4E4A6}"/>
              </a:ext>
            </a:extLst>
          </p:cNvPr>
          <p:cNvSpPr>
            <a:spLocks noGrp="1"/>
          </p:cNvSpPr>
          <p:nvPr>
            <p:ph type="title"/>
          </p:nvPr>
        </p:nvSpPr>
        <p:spPr/>
        <p:txBody>
          <a:bodyPr/>
          <a:lstStyle/>
          <a:p>
            <a:r>
              <a:rPr lang="en-US"/>
              <a:t>Signal Detection Theory</a:t>
            </a:r>
            <a:endParaRPr lang="en-US" dirty="0"/>
          </a:p>
        </p:txBody>
      </p:sp>
      <p:pic>
        <p:nvPicPr>
          <p:cNvPr id="4" name="Picture 3">
            <a:extLst>
              <a:ext uri="{FF2B5EF4-FFF2-40B4-BE49-F238E27FC236}">
                <a16:creationId xmlns:a16="http://schemas.microsoft.com/office/drawing/2014/main" id="{34456170-D3FF-42A2-89D8-C3CAB6B0AFD0}"/>
              </a:ext>
            </a:extLst>
          </p:cNvPr>
          <p:cNvPicPr>
            <a:picLocks noChangeAspect="1"/>
          </p:cNvPicPr>
          <p:nvPr/>
        </p:nvPicPr>
        <p:blipFill>
          <a:blip r:embed="rId3"/>
          <a:stretch>
            <a:fillRect/>
          </a:stretch>
        </p:blipFill>
        <p:spPr>
          <a:xfrm>
            <a:off x="647159" y="1803902"/>
            <a:ext cx="4238353" cy="3985463"/>
          </a:xfrm>
          <a:prstGeom prst="rect">
            <a:avLst/>
          </a:prstGeom>
        </p:spPr>
      </p:pic>
      <p:sp>
        <p:nvSpPr>
          <p:cNvPr id="6" name="TextBox 5">
            <a:extLst>
              <a:ext uri="{FF2B5EF4-FFF2-40B4-BE49-F238E27FC236}">
                <a16:creationId xmlns:a16="http://schemas.microsoft.com/office/drawing/2014/main" id="{F5E847BA-A122-46C2-BB2E-6E442232C722}"/>
              </a:ext>
            </a:extLst>
          </p:cNvPr>
          <p:cNvSpPr txBox="1"/>
          <p:nvPr/>
        </p:nvSpPr>
        <p:spPr>
          <a:xfrm>
            <a:off x="3344096" y="4451512"/>
            <a:ext cx="1010194" cy="523220"/>
          </a:xfrm>
          <a:prstGeom prst="rect">
            <a:avLst/>
          </a:prstGeom>
          <a:noFill/>
        </p:spPr>
        <p:txBody>
          <a:bodyPr wrap="square" rtlCol="0">
            <a:spAutoFit/>
          </a:bodyPr>
          <a:lstStyle/>
          <a:p>
            <a:pPr algn="ctr"/>
            <a:r>
              <a:rPr lang="en-US" sz="1400"/>
              <a:t>Strong memory</a:t>
            </a:r>
            <a:endParaRPr lang="en-US" sz="1400" dirty="0"/>
          </a:p>
        </p:txBody>
      </p:sp>
      <p:sp>
        <p:nvSpPr>
          <p:cNvPr id="7" name="TextBox 6">
            <a:extLst>
              <a:ext uri="{FF2B5EF4-FFF2-40B4-BE49-F238E27FC236}">
                <a16:creationId xmlns:a16="http://schemas.microsoft.com/office/drawing/2014/main" id="{61B32542-4AEB-4C02-9A2E-982D1FCD3DB8}"/>
              </a:ext>
            </a:extLst>
          </p:cNvPr>
          <p:cNvSpPr txBox="1"/>
          <p:nvPr/>
        </p:nvSpPr>
        <p:spPr>
          <a:xfrm>
            <a:off x="544289" y="4464226"/>
            <a:ext cx="1010194" cy="523220"/>
          </a:xfrm>
          <a:prstGeom prst="rect">
            <a:avLst/>
          </a:prstGeom>
          <a:noFill/>
        </p:spPr>
        <p:txBody>
          <a:bodyPr wrap="square" rtlCol="0">
            <a:spAutoFit/>
          </a:bodyPr>
          <a:lstStyle/>
          <a:p>
            <a:pPr algn="ctr"/>
            <a:r>
              <a:rPr lang="en-US" sz="1400"/>
              <a:t>Weak memory</a:t>
            </a:r>
            <a:endParaRPr lang="en-US" sz="1400" dirty="0"/>
          </a:p>
        </p:txBody>
      </p:sp>
      <p:pic>
        <p:nvPicPr>
          <p:cNvPr id="9" name="Picture 8">
            <a:extLst>
              <a:ext uri="{FF2B5EF4-FFF2-40B4-BE49-F238E27FC236}">
                <a16:creationId xmlns:a16="http://schemas.microsoft.com/office/drawing/2014/main" id="{3D2AD960-CC23-401D-9F32-629DF61EFCB5}"/>
              </a:ext>
            </a:extLst>
          </p:cNvPr>
          <p:cNvPicPr>
            <a:picLocks noChangeAspect="1"/>
          </p:cNvPicPr>
          <p:nvPr/>
        </p:nvPicPr>
        <p:blipFill>
          <a:blip r:embed="rId4"/>
          <a:stretch>
            <a:fillRect/>
          </a:stretch>
        </p:blipFill>
        <p:spPr>
          <a:xfrm>
            <a:off x="5051363" y="2244541"/>
            <a:ext cx="3543625" cy="2631894"/>
          </a:xfrm>
          <a:prstGeom prst="rect">
            <a:avLst/>
          </a:prstGeom>
        </p:spPr>
      </p:pic>
      <p:sp>
        <p:nvSpPr>
          <p:cNvPr id="11" name="TextBox 10">
            <a:extLst>
              <a:ext uri="{FF2B5EF4-FFF2-40B4-BE49-F238E27FC236}">
                <a16:creationId xmlns:a16="http://schemas.microsoft.com/office/drawing/2014/main" id="{185F3CF5-DBA3-4DD2-93F1-5609D1369724}"/>
              </a:ext>
            </a:extLst>
          </p:cNvPr>
          <p:cNvSpPr txBox="1"/>
          <p:nvPr/>
        </p:nvSpPr>
        <p:spPr>
          <a:xfrm>
            <a:off x="5551587" y="2081127"/>
            <a:ext cx="2847975" cy="307777"/>
          </a:xfrm>
          <a:prstGeom prst="rect">
            <a:avLst/>
          </a:prstGeom>
          <a:noFill/>
        </p:spPr>
        <p:txBody>
          <a:bodyPr wrap="square">
            <a:spAutoFit/>
          </a:bodyPr>
          <a:lstStyle/>
          <a:p>
            <a:r>
              <a:rPr lang="en-US" sz="1400" err="1"/>
              <a:t>Mickes</a:t>
            </a:r>
            <a:r>
              <a:rPr lang="en-US" sz="1400"/>
              <a:t>, Hwe, Wais, &amp; Wixted (</a:t>
            </a:r>
            <a:r>
              <a:rPr lang="en-US" sz="1400" dirty="0"/>
              <a:t>2011)</a:t>
            </a:r>
          </a:p>
        </p:txBody>
      </p:sp>
      <p:sp>
        <p:nvSpPr>
          <p:cNvPr id="3" name="Oval 2">
            <a:extLst>
              <a:ext uri="{FF2B5EF4-FFF2-40B4-BE49-F238E27FC236}">
                <a16:creationId xmlns:a16="http://schemas.microsoft.com/office/drawing/2014/main" id="{80208D81-8053-4CEF-AA5D-A466ED354A6B}"/>
              </a:ext>
            </a:extLst>
          </p:cNvPr>
          <p:cNvSpPr/>
          <p:nvPr/>
        </p:nvSpPr>
        <p:spPr>
          <a:xfrm rot="2187394">
            <a:off x="7383117" y="1833562"/>
            <a:ext cx="653143" cy="2872827"/>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9111316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1"/>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11" grpId="0"/>
      <p:bldP spid="3"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33400"/>
            <a:ext cx="7847045" cy="990600"/>
          </a:xfrm>
        </p:spPr>
        <p:txBody>
          <a:bodyPr>
            <a:noAutofit/>
          </a:bodyPr>
          <a:lstStyle/>
          <a:p>
            <a:r>
              <a:rPr lang="en-US" sz="3200" dirty="0"/>
              <a:t>The eyewitness confidence-accuracy in the lab</a:t>
            </a:r>
          </a:p>
        </p:txBody>
      </p:sp>
      <p:pic>
        <p:nvPicPr>
          <p:cNvPr id="20" name="Picture 19">
            <a:extLst>
              <a:ext uri="{FF2B5EF4-FFF2-40B4-BE49-F238E27FC236}">
                <a16:creationId xmlns:a16="http://schemas.microsoft.com/office/drawing/2014/main" id="{0C559454-C111-4673-B2C6-CDD0F6E9C3AA}"/>
              </a:ext>
            </a:extLst>
          </p:cNvPr>
          <p:cNvPicPr>
            <a:picLocks noChangeAspect="1"/>
          </p:cNvPicPr>
          <p:nvPr/>
        </p:nvPicPr>
        <p:blipFill>
          <a:blip r:embed="rId4"/>
          <a:stretch>
            <a:fillRect/>
          </a:stretch>
        </p:blipFill>
        <p:spPr>
          <a:xfrm>
            <a:off x="850460" y="1851573"/>
            <a:ext cx="4076700" cy="3715037"/>
          </a:xfrm>
          <a:prstGeom prst="rect">
            <a:avLst/>
          </a:prstGeom>
        </p:spPr>
      </p:pic>
      <p:sp>
        <p:nvSpPr>
          <p:cNvPr id="22" name="TextBox 21">
            <a:extLst>
              <a:ext uri="{FF2B5EF4-FFF2-40B4-BE49-F238E27FC236}">
                <a16:creationId xmlns:a16="http://schemas.microsoft.com/office/drawing/2014/main" id="{1D846677-3217-4D6D-8823-325CACDBEDE6}"/>
              </a:ext>
            </a:extLst>
          </p:cNvPr>
          <p:cNvSpPr txBox="1"/>
          <p:nvPr/>
        </p:nvSpPr>
        <p:spPr>
          <a:xfrm>
            <a:off x="5101389" y="2767280"/>
            <a:ext cx="3958389" cy="1323439"/>
          </a:xfrm>
          <a:prstGeom prst="rect">
            <a:avLst/>
          </a:prstGeom>
          <a:noFill/>
        </p:spPr>
        <p:txBody>
          <a:bodyPr wrap="square">
            <a:spAutoFit/>
          </a:bodyPr>
          <a:lstStyle/>
          <a:p>
            <a:r>
              <a:rPr lang="en-US" sz="1600" dirty="0"/>
              <a:t>Wixted, J. T. &amp; Wells, G. L. (2017).  The relationship between eyewitness confidence and identification accuracy: A new synthesis. </a:t>
            </a:r>
            <a:r>
              <a:rPr lang="en-US" sz="1600" i="1" dirty="0"/>
              <a:t>Psychological Science in the Public Interest, 18</a:t>
            </a:r>
            <a:r>
              <a:rPr lang="en-US" sz="1600" dirty="0"/>
              <a:t>, 10-65.</a:t>
            </a:r>
          </a:p>
        </p:txBody>
      </p:sp>
      <p:sp>
        <p:nvSpPr>
          <p:cNvPr id="13" name="TextBox 12">
            <a:extLst>
              <a:ext uri="{FF2B5EF4-FFF2-40B4-BE49-F238E27FC236}">
                <a16:creationId xmlns:a16="http://schemas.microsoft.com/office/drawing/2014/main" id="{867FF916-23C3-4884-A73B-A59F6123FE71}"/>
              </a:ext>
            </a:extLst>
          </p:cNvPr>
          <p:cNvSpPr txBox="1"/>
          <p:nvPr/>
        </p:nvSpPr>
        <p:spPr>
          <a:xfrm>
            <a:off x="5101389" y="4462881"/>
            <a:ext cx="3814011" cy="584775"/>
          </a:xfrm>
          <a:prstGeom prst="rect">
            <a:avLst/>
          </a:prstGeom>
          <a:noFill/>
        </p:spPr>
        <p:txBody>
          <a:bodyPr wrap="square" rtlCol="0">
            <a:spAutoFit/>
          </a:bodyPr>
          <a:lstStyle/>
          <a:p>
            <a:r>
              <a:rPr lang="en-US" sz="1600" dirty="0"/>
              <a:t>This relationship is the virtual </a:t>
            </a:r>
            <a:r>
              <a:rPr lang="en-US" sz="1600" i="1" dirty="0"/>
              <a:t>definition</a:t>
            </a:r>
            <a:r>
              <a:rPr lang="en-US" sz="1600" dirty="0"/>
              <a:t> of eyewitness reliability</a:t>
            </a:r>
          </a:p>
        </p:txBody>
      </p:sp>
      <p:cxnSp>
        <p:nvCxnSpPr>
          <p:cNvPr id="4" name="Straight Arrow Connector 3">
            <a:extLst>
              <a:ext uri="{FF2B5EF4-FFF2-40B4-BE49-F238E27FC236}">
                <a16:creationId xmlns:a16="http://schemas.microsoft.com/office/drawing/2014/main" id="{3AE3F075-FBA3-465A-82E3-E96CCF6EE2F8}"/>
              </a:ext>
            </a:extLst>
          </p:cNvPr>
          <p:cNvCxnSpPr>
            <a:cxnSpLocks/>
          </p:cNvCxnSpPr>
          <p:nvPr/>
        </p:nvCxnSpPr>
        <p:spPr>
          <a:xfrm flipH="1" flipV="1">
            <a:off x="2933091" y="3429000"/>
            <a:ext cx="2219041" cy="1123122"/>
          </a:xfrm>
          <a:prstGeom prst="straightConnector1">
            <a:avLst/>
          </a:prstGeom>
          <a:ln>
            <a:tailEnd type="arrow" w="lg" len="lg"/>
          </a:ln>
        </p:spPr>
        <p:style>
          <a:lnRef idx="2">
            <a:schemeClr val="accent3"/>
          </a:lnRef>
          <a:fillRef idx="0">
            <a:schemeClr val="accent3"/>
          </a:fillRef>
          <a:effectRef idx="1">
            <a:schemeClr val="accent3"/>
          </a:effectRef>
          <a:fontRef idx="minor">
            <a:schemeClr val="tx1"/>
          </a:fontRef>
        </p:style>
      </p:cxnSp>
    </p:spTree>
    <p:custDataLst>
      <p:tags r:id="rId1"/>
    </p:custDataLst>
    <p:extLst>
      <p:ext uri="{BB962C8B-B14F-4D97-AF65-F5344CB8AC3E}">
        <p14:creationId xmlns:p14="http://schemas.microsoft.com/office/powerpoint/2010/main" val="6327043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0"/>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2"/>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3"/>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P spid="13"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33399"/>
            <a:ext cx="8229600" cy="1167809"/>
          </a:xfrm>
        </p:spPr>
        <p:txBody>
          <a:bodyPr>
            <a:normAutofit/>
          </a:bodyPr>
          <a:lstStyle/>
          <a:p>
            <a:r>
              <a:rPr lang="en-US"/>
              <a:t>Elizabeth Loftus</a:t>
            </a:r>
            <a:br>
              <a:rPr lang="en-US"/>
            </a:br>
            <a:r>
              <a:rPr lang="en-US" sz="2000"/>
              <a:t>University of California, Irvine</a:t>
            </a:r>
            <a:endParaRPr lang="en-US" sz="2000" dirty="0"/>
          </a:p>
        </p:txBody>
      </p:sp>
      <p:sp>
        <p:nvSpPr>
          <p:cNvPr id="3" name="Content Placeholder 2"/>
          <p:cNvSpPr>
            <a:spLocks noGrp="1"/>
          </p:cNvSpPr>
          <p:nvPr>
            <p:ph idx="1"/>
          </p:nvPr>
        </p:nvSpPr>
        <p:spPr>
          <a:xfrm>
            <a:off x="457199" y="2080534"/>
            <a:ext cx="8015592" cy="3912717"/>
          </a:xfrm>
        </p:spPr>
        <p:txBody>
          <a:bodyPr>
            <a:normAutofit/>
          </a:bodyPr>
          <a:lstStyle/>
          <a:p>
            <a:pPr>
              <a:spcAft>
                <a:spcPts val="1800"/>
              </a:spcAft>
            </a:pPr>
            <a:r>
              <a:rPr lang="en-US" dirty="0"/>
              <a:t>In years gone by, the assumption was that memory stores an accurate record of past experience that could be replayed like a videotape</a:t>
            </a:r>
          </a:p>
          <a:p>
            <a:pPr>
              <a:spcAft>
                <a:spcPts val="1800"/>
              </a:spcAft>
            </a:pPr>
            <a:r>
              <a:rPr lang="en-US" dirty="0"/>
              <a:t>Beginning in the 1970s, work by Loftus and her colleagues instead showed that false memories can be created more easily than previously believed (contaminated forensic memory evidence)</a:t>
            </a:r>
          </a:p>
        </p:txBody>
      </p:sp>
      <p:pic>
        <p:nvPicPr>
          <p:cNvPr id="7" name="Picture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591050" y="533400"/>
            <a:ext cx="1069233" cy="1343256"/>
          </a:xfrm>
          <a:prstGeom prst="rect">
            <a:avLst/>
          </a:prstGeom>
        </p:spPr>
      </p:pic>
      <p:pic>
        <p:nvPicPr>
          <p:cNvPr id="6" name="Picture 5">
            <a:extLst>
              <a:ext uri="{FF2B5EF4-FFF2-40B4-BE49-F238E27FC236}">
                <a16:creationId xmlns:a16="http://schemas.microsoft.com/office/drawing/2014/main" id="{E54A5AE7-23B3-4813-8927-99EEB5B91FB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466287" y="4667188"/>
            <a:ext cx="1997416" cy="1392579"/>
          </a:xfrm>
          <a:prstGeom prst="rect">
            <a:avLst/>
          </a:prstGeom>
        </p:spPr>
      </p:pic>
    </p:spTree>
    <p:custDataLst>
      <p:tags r:id="rId1"/>
    </p:custDataLst>
    <p:extLst>
      <p:ext uri="{BB962C8B-B14F-4D97-AF65-F5344CB8AC3E}">
        <p14:creationId xmlns:p14="http://schemas.microsoft.com/office/powerpoint/2010/main" val="9090018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651728"/>
            <a:ext cx="8229600" cy="3952702"/>
          </a:xfrm>
        </p:spPr>
        <p:txBody>
          <a:bodyPr/>
          <a:lstStyle/>
          <a:p>
            <a:r>
              <a:rPr lang="en-US" dirty="0"/>
              <a:t>348 eyewitnesses were tested in actual criminal investigations</a:t>
            </a:r>
          </a:p>
          <a:p>
            <a:r>
              <a:rPr lang="en-US" dirty="0"/>
              <a:t>All received fair, double-blind photo lineups (proper testing)</a:t>
            </a:r>
          </a:p>
          <a:p>
            <a:pPr>
              <a:spcBef>
                <a:spcPts val="600"/>
              </a:spcBef>
            </a:pPr>
            <a:r>
              <a:rPr lang="en-US" dirty="0"/>
              <a:t>IDs were made with low, medium or high confidence</a:t>
            </a:r>
          </a:p>
          <a:p>
            <a:pPr lvl="1"/>
            <a:endParaRPr lang="en-US" dirty="0"/>
          </a:p>
        </p:txBody>
      </p:sp>
      <p:sp>
        <p:nvSpPr>
          <p:cNvPr id="5" name="Title 1"/>
          <p:cNvSpPr>
            <a:spLocks noGrp="1"/>
          </p:cNvSpPr>
          <p:nvPr>
            <p:ph type="title"/>
          </p:nvPr>
        </p:nvSpPr>
        <p:spPr>
          <a:xfrm>
            <a:off x="566330" y="588936"/>
            <a:ext cx="8229600" cy="990600"/>
          </a:xfrm>
        </p:spPr>
        <p:txBody>
          <a:bodyPr>
            <a:normAutofit/>
          </a:bodyPr>
          <a:lstStyle/>
          <a:p>
            <a:r>
              <a:rPr lang="en-US" sz="3600" b="1" dirty="0">
                <a:effectLst>
                  <a:outerShdw blurRad="38100" dist="38100" dir="2700000" algn="tl">
                    <a:srgbClr val="000000">
                      <a:alpha val="43137"/>
                    </a:srgbClr>
                  </a:outerShdw>
                </a:effectLst>
              </a:rPr>
              <a:t>Houston Police Department Field Study</a:t>
            </a:r>
            <a:br>
              <a:rPr lang="en-US" dirty="0"/>
            </a:br>
            <a:r>
              <a:rPr lang="en-US" sz="2200" dirty="0"/>
              <a:t>Wixted, Mickes, Dunn, Clark &amp; W. Wells (2016, </a:t>
            </a:r>
            <a:r>
              <a:rPr lang="en-US" sz="2200" i="1" dirty="0"/>
              <a:t>PNAS</a:t>
            </a:r>
            <a:r>
              <a:rPr lang="en-US" sz="2200" dirty="0"/>
              <a:t>)</a:t>
            </a:r>
          </a:p>
        </p:txBody>
      </p:sp>
      <p:pic>
        <p:nvPicPr>
          <p:cNvPr id="4" name="Picture 3"/>
          <p:cNvPicPr>
            <a:picLocks noChangeAspect="1"/>
          </p:cNvPicPr>
          <p:nvPr/>
        </p:nvPicPr>
        <p:blipFill rotWithShape="1">
          <a:blip r:embed="rId4"/>
          <a:srcRect t="8130"/>
          <a:stretch/>
        </p:blipFill>
        <p:spPr>
          <a:xfrm>
            <a:off x="2716877" y="3087588"/>
            <a:ext cx="3201051" cy="3181476"/>
          </a:xfrm>
          <a:prstGeom prst="rect">
            <a:avLst/>
          </a:prstGeom>
        </p:spPr>
      </p:pic>
      <p:cxnSp>
        <p:nvCxnSpPr>
          <p:cNvPr id="6" name="Straight Connector 5"/>
          <p:cNvCxnSpPr/>
          <p:nvPr/>
        </p:nvCxnSpPr>
        <p:spPr>
          <a:xfrm flipH="1">
            <a:off x="3379021" y="4497349"/>
            <a:ext cx="475488" cy="0"/>
          </a:xfrm>
          <a:prstGeom prst="line">
            <a:avLst/>
          </a:prstGeom>
          <a:ln w="254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7" name="Straight Connector 6"/>
          <p:cNvCxnSpPr/>
          <p:nvPr/>
        </p:nvCxnSpPr>
        <p:spPr>
          <a:xfrm>
            <a:off x="3844353" y="4497349"/>
            <a:ext cx="0" cy="1097280"/>
          </a:xfrm>
          <a:prstGeom prst="line">
            <a:avLst/>
          </a:prstGeom>
          <a:ln w="254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8" name="Straight Connector 7"/>
          <p:cNvCxnSpPr/>
          <p:nvPr/>
        </p:nvCxnSpPr>
        <p:spPr>
          <a:xfrm flipH="1">
            <a:off x="3369550" y="3416968"/>
            <a:ext cx="1783080" cy="5166"/>
          </a:xfrm>
          <a:prstGeom prst="line">
            <a:avLst/>
          </a:prstGeom>
          <a:ln w="254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a:off x="5162920" y="3419649"/>
            <a:ext cx="0" cy="2194560"/>
          </a:xfrm>
          <a:prstGeom prst="line">
            <a:avLst/>
          </a:prstGeom>
          <a:ln w="25400">
            <a:solidFill>
              <a:srgbClr val="C00000"/>
            </a:solidFill>
          </a:ln>
        </p:spPr>
        <p:style>
          <a:lnRef idx="1">
            <a:schemeClr val="accent1"/>
          </a:lnRef>
          <a:fillRef idx="0">
            <a:schemeClr val="accent1"/>
          </a:fillRef>
          <a:effectRef idx="0">
            <a:schemeClr val="accent1"/>
          </a:effectRef>
          <a:fontRef idx="minor">
            <a:schemeClr val="tx1"/>
          </a:fontRef>
        </p:style>
      </p:cxnSp>
      <p:sp>
        <p:nvSpPr>
          <p:cNvPr id="14" name="TextBox 13"/>
          <p:cNvSpPr txBox="1"/>
          <p:nvPr/>
        </p:nvSpPr>
        <p:spPr>
          <a:xfrm rot="16200000">
            <a:off x="1977778" y="4239840"/>
            <a:ext cx="1184813" cy="369332"/>
          </a:xfrm>
          <a:prstGeom prst="rect">
            <a:avLst/>
          </a:prstGeom>
          <a:noFill/>
        </p:spPr>
        <p:txBody>
          <a:bodyPr wrap="square" rtlCol="0">
            <a:spAutoFit/>
          </a:bodyPr>
          <a:lstStyle/>
          <a:p>
            <a:r>
              <a:rPr lang="en-US" dirty="0"/>
              <a:t>Estimated</a:t>
            </a:r>
          </a:p>
        </p:txBody>
      </p:sp>
    </p:spTree>
    <p:custDataLst>
      <p:tags r:id="rId1"/>
    </p:custDataLst>
    <p:extLst>
      <p:ext uri="{BB962C8B-B14F-4D97-AF65-F5344CB8AC3E}">
        <p14:creationId xmlns:p14="http://schemas.microsoft.com/office/powerpoint/2010/main" val="34506694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4"/>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7"/>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6"/>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9"/>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8"/>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xit" presetSubtype="0" fill="hold" nodeType="clickEffect">
                                  <p:stCondLst>
                                    <p:cond delay="0"/>
                                  </p:stCondLst>
                                  <p:childTnLst>
                                    <p:set>
                                      <p:cBhvr>
                                        <p:cTn id="40" dur="1" fill="hold">
                                          <p:stCondLst>
                                            <p:cond delay="0"/>
                                          </p:stCondLst>
                                        </p:cTn>
                                        <p:tgtEl>
                                          <p:spTgt spid="7"/>
                                        </p:tgtEl>
                                        <p:attrNameLst>
                                          <p:attrName>style.visibility</p:attrName>
                                        </p:attrNameLst>
                                      </p:cBhvr>
                                      <p:to>
                                        <p:strVal val="hidden"/>
                                      </p:to>
                                    </p:set>
                                  </p:childTnLst>
                                </p:cTn>
                              </p:par>
                              <p:par>
                                <p:cTn id="41" presetID="1" presetClass="exit" presetSubtype="0" fill="hold" nodeType="withEffect">
                                  <p:stCondLst>
                                    <p:cond delay="0"/>
                                  </p:stCondLst>
                                  <p:childTnLst>
                                    <p:set>
                                      <p:cBhvr>
                                        <p:cTn id="42" dur="1" fill="hold">
                                          <p:stCondLst>
                                            <p:cond delay="0"/>
                                          </p:stCondLst>
                                        </p:cTn>
                                        <p:tgtEl>
                                          <p:spTgt spid="6"/>
                                        </p:tgtEl>
                                        <p:attrNameLst>
                                          <p:attrName>style.visibility</p:attrName>
                                        </p:attrNameLst>
                                      </p:cBhvr>
                                      <p:to>
                                        <p:strVal val="hidden"/>
                                      </p:to>
                                    </p:set>
                                  </p:childTnLst>
                                </p:cTn>
                              </p:par>
                              <p:par>
                                <p:cTn id="43" presetID="1" presetClass="exit" presetSubtype="0" fill="hold" nodeType="withEffect">
                                  <p:stCondLst>
                                    <p:cond delay="0"/>
                                  </p:stCondLst>
                                  <p:childTnLst>
                                    <p:set>
                                      <p:cBhvr>
                                        <p:cTn id="44" dur="1" fill="hold">
                                          <p:stCondLst>
                                            <p:cond delay="0"/>
                                          </p:stCondLst>
                                        </p:cTn>
                                        <p:tgtEl>
                                          <p:spTgt spid="9"/>
                                        </p:tgtEl>
                                        <p:attrNameLst>
                                          <p:attrName>style.visibility</p:attrName>
                                        </p:attrNameLst>
                                      </p:cBhvr>
                                      <p:to>
                                        <p:strVal val="hidden"/>
                                      </p:to>
                                    </p:set>
                                  </p:childTnLst>
                                </p:cTn>
                              </p:par>
                              <p:par>
                                <p:cTn id="45" presetID="1" presetClass="exit" presetSubtype="0" fill="hold" nodeType="withEffect">
                                  <p:stCondLst>
                                    <p:cond delay="0"/>
                                  </p:stCondLst>
                                  <p:childTnLst>
                                    <p:set>
                                      <p:cBhvr>
                                        <p:cTn id="46" dur="1" fill="hold">
                                          <p:stCondLst>
                                            <p:cond delay="0"/>
                                          </p:stCondLst>
                                        </p:cTn>
                                        <p:tgtEl>
                                          <p:spTgt spid="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Lst>
  </p:timing>
</p:sld>
</file>

<file path=ppt/slides/slide3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7" name="Title 1"/>
          <p:cNvSpPr>
            <a:spLocks noGrp="1"/>
          </p:cNvSpPr>
          <p:nvPr>
            <p:ph type="title"/>
          </p:nvPr>
        </p:nvSpPr>
        <p:spPr>
          <a:xfrm>
            <a:off x="457200" y="533400"/>
            <a:ext cx="8229600" cy="990600"/>
          </a:xfrm>
        </p:spPr>
        <p:txBody>
          <a:bodyPr>
            <a:noAutofit/>
          </a:bodyPr>
          <a:lstStyle/>
          <a:p>
            <a:pPr>
              <a:defRPr/>
            </a:pPr>
            <a:r>
              <a:rPr lang="en-US" sz="3600"/>
              <a:t>The very act of testing memory with a lineup contaminates the witness’s memory</a:t>
            </a:r>
            <a:endParaRPr lang="en-US" sz="3600" dirty="0"/>
          </a:p>
        </p:txBody>
      </p:sp>
      <p:pic>
        <p:nvPicPr>
          <p:cNvPr id="18" name="Picture 2" descr="Mistaken for a criminal: Eyewitness identifications are often wrong">
            <a:extLst>
              <a:ext uri="{FF2B5EF4-FFF2-40B4-BE49-F238E27FC236}">
                <a16:creationId xmlns:a16="http://schemas.microsoft.com/office/drawing/2014/main" id="{F6482583-3F72-43C1-AEC8-840B4766D40E}"/>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5491" r="8127"/>
          <a:stretch/>
        </p:blipFill>
        <p:spPr bwMode="auto">
          <a:xfrm>
            <a:off x="624678" y="2188987"/>
            <a:ext cx="3988963" cy="2597533"/>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9344067A-C0FB-46BF-BCEF-8B94F0FFB684}"/>
              </a:ext>
            </a:extLst>
          </p:cNvPr>
          <p:cNvSpPr txBox="1"/>
          <p:nvPr/>
        </p:nvSpPr>
        <p:spPr>
          <a:xfrm>
            <a:off x="4851766" y="2082449"/>
            <a:ext cx="4292234" cy="1200329"/>
          </a:xfrm>
          <a:prstGeom prst="rect">
            <a:avLst/>
          </a:prstGeom>
          <a:noFill/>
        </p:spPr>
        <p:txBody>
          <a:bodyPr wrap="square" rtlCol="0">
            <a:spAutoFit/>
          </a:bodyPr>
          <a:lstStyle/>
          <a:p>
            <a:r>
              <a:rPr lang="en-US" dirty="0"/>
              <a:t>Elaborative processing is (1) how to make memories and (2) is precisely what the witness does when making a decision about a face in the lineup</a:t>
            </a:r>
          </a:p>
        </p:txBody>
      </p:sp>
      <p:sp>
        <p:nvSpPr>
          <p:cNvPr id="6" name="TextBox 5">
            <a:extLst>
              <a:ext uri="{FF2B5EF4-FFF2-40B4-BE49-F238E27FC236}">
                <a16:creationId xmlns:a16="http://schemas.microsoft.com/office/drawing/2014/main" id="{307A80FC-C578-4A92-9DD0-5E295B68DF8E}"/>
              </a:ext>
            </a:extLst>
          </p:cNvPr>
          <p:cNvSpPr txBox="1"/>
          <p:nvPr/>
        </p:nvSpPr>
        <p:spPr>
          <a:xfrm>
            <a:off x="4861291" y="3635873"/>
            <a:ext cx="4158884" cy="1200329"/>
          </a:xfrm>
          <a:prstGeom prst="rect">
            <a:avLst/>
          </a:prstGeom>
          <a:noFill/>
        </p:spPr>
        <p:txBody>
          <a:bodyPr wrap="square">
            <a:spAutoFit/>
          </a:bodyPr>
          <a:lstStyle/>
          <a:p>
            <a:r>
              <a:rPr lang="en-US" b="0" i="0" dirty="0">
                <a:solidFill>
                  <a:srgbClr val="333333"/>
                </a:solidFill>
                <a:effectLst/>
              </a:rPr>
              <a:t>Winograd, E. (1981). Elaboration and distinctiveness in memory for faces. </a:t>
            </a:r>
            <a:r>
              <a:rPr lang="en-US" b="0" i="1" dirty="0">
                <a:solidFill>
                  <a:srgbClr val="333333"/>
                </a:solidFill>
                <a:effectLst/>
              </a:rPr>
              <a:t>JEP: Human Learning and Memory, 7</a:t>
            </a:r>
            <a:r>
              <a:rPr lang="en-US" b="0" i="0" dirty="0">
                <a:solidFill>
                  <a:srgbClr val="333333"/>
                </a:solidFill>
                <a:effectLst/>
              </a:rPr>
              <a:t>(3), 181–190.</a:t>
            </a:r>
            <a:endParaRPr lang="en-US" dirty="0"/>
          </a:p>
        </p:txBody>
      </p:sp>
    </p:spTree>
    <p:custDataLst>
      <p:tags r:id="rId1"/>
    </p:custDataLst>
    <p:extLst>
      <p:ext uri="{BB962C8B-B14F-4D97-AF65-F5344CB8AC3E}">
        <p14:creationId xmlns:p14="http://schemas.microsoft.com/office/powerpoint/2010/main" val="28007479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itle 1"/>
          <p:cNvSpPr>
            <a:spLocks noGrp="1"/>
          </p:cNvSpPr>
          <p:nvPr>
            <p:ph type="title"/>
          </p:nvPr>
        </p:nvSpPr>
        <p:spPr>
          <a:xfrm>
            <a:off x="457200" y="533400"/>
            <a:ext cx="8229600" cy="990600"/>
          </a:xfrm>
        </p:spPr>
        <p:txBody>
          <a:bodyPr>
            <a:noAutofit/>
          </a:bodyPr>
          <a:lstStyle/>
          <a:p>
            <a:pPr>
              <a:defRPr/>
            </a:pPr>
            <a:r>
              <a:rPr lang="en-US" sz="3600"/>
              <a:t>The very act of testing memory with a lineup contaminates the witness’s memory</a:t>
            </a:r>
            <a:endParaRPr lang="en-US" sz="3600" dirty="0"/>
          </a:p>
        </p:txBody>
      </p:sp>
      <p:pic>
        <p:nvPicPr>
          <p:cNvPr id="18" name="Picture 2" descr="Mistaken for a criminal: Eyewitness identifications are often wrong">
            <a:extLst>
              <a:ext uri="{FF2B5EF4-FFF2-40B4-BE49-F238E27FC236}">
                <a16:creationId xmlns:a16="http://schemas.microsoft.com/office/drawing/2014/main" id="{F6482583-3F72-43C1-AEC8-840B4766D40E}"/>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5491" r="8127"/>
          <a:stretch/>
        </p:blipFill>
        <p:spPr bwMode="auto">
          <a:xfrm>
            <a:off x="2146852" y="2010083"/>
            <a:ext cx="4643459" cy="3023728"/>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60150930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AFF427-AC14-4D95-855F-23465A6BC37A}"/>
              </a:ext>
            </a:extLst>
          </p:cNvPr>
          <p:cNvSpPr>
            <a:spLocks noGrp="1"/>
          </p:cNvSpPr>
          <p:nvPr>
            <p:ph type="title"/>
          </p:nvPr>
        </p:nvSpPr>
        <p:spPr/>
        <p:txBody>
          <a:bodyPr/>
          <a:lstStyle/>
          <a:p>
            <a:r>
              <a:rPr lang="en-US" dirty="0"/>
              <a:t>Elaborative face processing</a:t>
            </a:r>
          </a:p>
        </p:txBody>
      </p:sp>
      <p:pic>
        <p:nvPicPr>
          <p:cNvPr id="5" name="Picture 4">
            <a:extLst>
              <a:ext uri="{FF2B5EF4-FFF2-40B4-BE49-F238E27FC236}">
                <a16:creationId xmlns:a16="http://schemas.microsoft.com/office/drawing/2014/main" id="{9B7E1439-C532-4807-A122-C7F91B2891EE}"/>
              </a:ext>
            </a:extLst>
          </p:cNvPr>
          <p:cNvPicPr>
            <a:picLocks noChangeAspect="1"/>
          </p:cNvPicPr>
          <p:nvPr/>
        </p:nvPicPr>
        <p:blipFill rotWithShape="1">
          <a:blip r:embed="rId3"/>
          <a:srcRect l="43182" t="62294"/>
          <a:stretch/>
        </p:blipFill>
        <p:spPr>
          <a:xfrm>
            <a:off x="1584958" y="2673530"/>
            <a:ext cx="3120718" cy="2250296"/>
          </a:xfrm>
          <a:prstGeom prst="rect">
            <a:avLst/>
          </a:prstGeom>
        </p:spPr>
      </p:pic>
      <p:grpSp>
        <p:nvGrpSpPr>
          <p:cNvPr id="3" name="Group 2">
            <a:extLst>
              <a:ext uri="{FF2B5EF4-FFF2-40B4-BE49-F238E27FC236}">
                <a16:creationId xmlns:a16="http://schemas.microsoft.com/office/drawing/2014/main" id="{628F4510-3C81-4211-B8F6-BAD3A59A32B2}"/>
              </a:ext>
            </a:extLst>
          </p:cNvPr>
          <p:cNvGrpSpPr>
            <a:grpSpLocks noChangeAspect="1"/>
          </p:cNvGrpSpPr>
          <p:nvPr/>
        </p:nvGrpSpPr>
        <p:grpSpPr>
          <a:xfrm>
            <a:off x="5561011" y="2422603"/>
            <a:ext cx="2322249" cy="2208722"/>
            <a:chOff x="4758775" y="1028700"/>
            <a:chExt cx="3297514" cy="3136309"/>
          </a:xfrm>
        </p:grpSpPr>
        <p:pic>
          <p:nvPicPr>
            <p:cNvPr id="1028" name="Picture 4" descr="Male Rhinoplasty - Nose Jobs for Men | Funk Facial Plastic Surgery">
              <a:extLst>
                <a:ext uri="{FF2B5EF4-FFF2-40B4-BE49-F238E27FC236}">
                  <a16:creationId xmlns:a16="http://schemas.microsoft.com/office/drawing/2014/main" id="{BD45BCC0-5F5F-48E0-AE9F-E4EB595E94DD}"/>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r="50000"/>
            <a:stretch/>
          </p:blipFill>
          <p:spPr bwMode="auto">
            <a:xfrm>
              <a:off x="5884131" y="1045450"/>
              <a:ext cx="1066023" cy="1513753"/>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Male Rhinoplasty - Nose Jobs for Men | Funk Facial Plastic Surgery">
              <a:extLst>
                <a:ext uri="{FF2B5EF4-FFF2-40B4-BE49-F238E27FC236}">
                  <a16:creationId xmlns:a16="http://schemas.microsoft.com/office/drawing/2014/main" id="{FC7102FA-DB4D-4186-A5DF-2814E38F5E7E}"/>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r="48683"/>
            <a:stretch/>
          </p:blipFill>
          <p:spPr bwMode="auto">
            <a:xfrm>
              <a:off x="6976946" y="1028700"/>
              <a:ext cx="1040780" cy="1516032"/>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Male Rhinoplasty - Nose Jobs for Men | Funk Facial Plastic Surgery">
              <a:extLst>
                <a:ext uri="{FF2B5EF4-FFF2-40B4-BE49-F238E27FC236}">
                  <a16:creationId xmlns:a16="http://schemas.microsoft.com/office/drawing/2014/main" id="{E5C68A92-FE3F-4F36-BA0B-4291677F60F2}"/>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r="48975"/>
            <a:stretch/>
          </p:blipFill>
          <p:spPr bwMode="auto">
            <a:xfrm>
              <a:off x="4767152" y="1056926"/>
              <a:ext cx="1084047" cy="1513753"/>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Nose Job Photo Gallery - Men">
              <a:extLst>
                <a:ext uri="{FF2B5EF4-FFF2-40B4-BE49-F238E27FC236}">
                  <a16:creationId xmlns:a16="http://schemas.microsoft.com/office/drawing/2014/main" id="{3BFB0F08-5CC8-40C8-B03C-5A300183C739}"/>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r="50000" b="8680"/>
            <a:stretch/>
          </p:blipFill>
          <p:spPr bwMode="auto">
            <a:xfrm>
              <a:off x="4758775" y="2595449"/>
              <a:ext cx="1139148" cy="1541979"/>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descr="Male Rhinoplasty Before &amp;amp; After Photos From Dr. Kevin Sadati">
              <a:extLst>
                <a:ext uri="{FF2B5EF4-FFF2-40B4-BE49-F238E27FC236}">
                  <a16:creationId xmlns:a16="http://schemas.microsoft.com/office/drawing/2014/main" id="{5B93376C-CA80-4807-BBDA-69161E127D30}"/>
                </a:ext>
              </a:extLst>
            </p:cNvPr>
            <p:cNvPicPr>
              <a:picLocks noChangeAspect="1" noChangeArrowheads="1"/>
            </p:cNvPicPr>
            <p:nvPr/>
          </p:nvPicPr>
          <p:blipFill rotWithShape="1">
            <a:blip r:embed="rId8">
              <a:extLst>
                <a:ext uri="{28A0092B-C50C-407E-A947-70E740481C1C}">
                  <a14:useLocalDpi xmlns:a14="http://schemas.microsoft.com/office/drawing/2010/main" val="0"/>
                </a:ext>
              </a:extLst>
            </a:blip>
            <a:srcRect t="9317" r="55129" b="7268"/>
            <a:stretch/>
          </p:blipFill>
          <p:spPr bwMode="auto">
            <a:xfrm>
              <a:off x="5851199" y="2595449"/>
              <a:ext cx="1125747" cy="1569559"/>
            </a:xfrm>
            <a:prstGeom prst="rect">
              <a:avLst/>
            </a:prstGeom>
            <a:noFill/>
            <a:extLst>
              <a:ext uri="{909E8E84-426E-40DD-AFC4-6F175D3DCCD1}">
                <a14:hiddenFill xmlns:a14="http://schemas.microsoft.com/office/drawing/2010/main">
                  <a:solidFill>
                    <a:srgbClr val="FFFFFF"/>
                  </a:solidFill>
                </a14:hiddenFill>
              </a:ext>
            </a:extLst>
          </p:spPr>
        </p:pic>
        <p:pic>
          <p:nvPicPr>
            <p:cNvPr id="1044" name="Picture 20" descr="rhinoplasty - Online Discount Shop for Electronics, Apparel, Toys, Books,  Games, Computers, Shoes, Jewelry, Watches, Baby Products, Sports &amp;amp;  Outdoors, Office Products, Bed &amp;amp; Bath, Furniture, Tools, Hardware,  Automotive Parts, Accessories &amp;amp;">
              <a:extLst>
                <a:ext uri="{FF2B5EF4-FFF2-40B4-BE49-F238E27FC236}">
                  <a16:creationId xmlns:a16="http://schemas.microsoft.com/office/drawing/2014/main" id="{A92BD422-90D4-43F0-9816-DA5207D485C5}"/>
                </a:ext>
              </a:extLst>
            </p:cNvPr>
            <p:cNvPicPr>
              <a:picLocks noChangeAspect="1" noChangeArrowheads="1"/>
            </p:cNvPicPr>
            <p:nvPr/>
          </p:nvPicPr>
          <p:blipFill rotWithShape="1">
            <a:blip r:embed="rId9">
              <a:extLst>
                <a:ext uri="{28A0092B-C50C-407E-A947-70E740481C1C}">
                  <a14:useLocalDpi xmlns:a14="http://schemas.microsoft.com/office/drawing/2010/main" val="0"/>
                </a:ext>
              </a:extLst>
            </a:blip>
            <a:srcRect r="51829"/>
            <a:stretch/>
          </p:blipFill>
          <p:spPr bwMode="auto">
            <a:xfrm>
              <a:off x="7010403" y="2599027"/>
              <a:ext cx="1045886" cy="1565982"/>
            </a:xfrm>
            <a:prstGeom prst="rect">
              <a:avLst/>
            </a:prstGeom>
            <a:noFill/>
            <a:extLst>
              <a:ext uri="{909E8E84-426E-40DD-AFC4-6F175D3DCCD1}">
                <a14:hiddenFill xmlns:a14="http://schemas.microsoft.com/office/drawing/2010/main">
                  <a:solidFill>
                    <a:srgbClr val="FFFFFF"/>
                  </a:solidFill>
                </a14:hiddenFill>
              </a:ext>
            </a:extLst>
          </p:spPr>
        </p:pic>
      </p:grpSp>
      <p:pic>
        <p:nvPicPr>
          <p:cNvPr id="12" name="Picture 6" descr="Male Rhinoplasty - Nose Jobs for Men | Funk Facial Plastic Surgery">
            <a:extLst>
              <a:ext uri="{FF2B5EF4-FFF2-40B4-BE49-F238E27FC236}">
                <a16:creationId xmlns:a16="http://schemas.microsoft.com/office/drawing/2014/main" id="{025E4337-2A7B-4B42-BE80-101B039D6B46}"/>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r="48683"/>
          <a:stretch/>
        </p:blipFill>
        <p:spPr bwMode="auto">
          <a:xfrm>
            <a:off x="6330342" y="1028700"/>
            <a:ext cx="732961" cy="1067654"/>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194C6D68-521A-4A73-B23A-A88EF92649C9}"/>
              </a:ext>
            </a:extLst>
          </p:cNvPr>
          <p:cNvSpPr txBox="1"/>
          <p:nvPr/>
        </p:nvSpPr>
        <p:spPr>
          <a:xfrm>
            <a:off x="2185472" y="1886281"/>
            <a:ext cx="2980862" cy="338554"/>
          </a:xfrm>
          <a:prstGeom prst="rect">
            <a:avLst/>
          </a:prstGeom>
          <a:noFill/>
        </p:spPr>
        <p:txBody>
          <a:bodyPr wrap="square" rtlCol="0">
            <a:spAutoFit/>
          </a:bodyPr>
          <a:lstStyle/>
          <a:p>
            <a:r>
              <a:rPr lang="en-US" sz="1600" dirty="0"/>
              <a:t>Nondistinctive (shared) features</a:t>
            </a:r>
          </a:p>
        </p:txBody>
      </p:sp>
      <p:cxnSp>
        <p:nvCxnSpPr>
          <p:cNvPr id="7" name="Straight Arrow Connector 6">
            <a:extLst>
              <a:ext uri="{FF2B5EF4-FFF2-40B4-BE49-F238E27FC236}">
                <a16:creationId xmlns:a16="http://schemas.microsoft.com/office/drawing/2014/main" id="{B538A4B6-CDB1-46A7-91F0-96A9E4FAA475}"/>
              </a:ext>
            </a:extLst>
          </p:cNvPr>
          <p:cNvCxnSpPr/>
          <p:nvPr/>
        </p:nvCxnSpPr>
        <p:spPr>
          <a:xfrm>
            <a:off x="3714750" y="2201821"/>
            <a:ext cx="485775" cy="541379"/>
          </a:xfrm>
          <a:prstGeom prst="straightConnector1">
            <a:avLst/>
          </a:prstGeom>
          <a:ln>
            <a:tailEnd type="arrow" w="med" len="lg"/>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692728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2"/>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3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AFF427-AC14-4D95-855F-23465A6BC37A}"/>
              </a:ext>
            </a:extLst>
          </p:cNvPr>
          <p:cNvSpPr>
            <a:spLocks noGrp="1"/>
          </p:cNvSpPr>
          <p:nvPr>
            <p:ph type="title"/>
          </p:nvPr>
        </p:nvSpPr>
        <p:spPr/>
        <p:txBody>
          <a:bodyPr/>
          <a:lstStyle/>
          <a:p>
            <a:r>
              <a:rPr lang="en-US" dirty="0"/>
              <a:t>Elaborative face processing</a:t>
            </a:r>
          </a:p>
        </p:txBody>
      </p:sp>
      <p:pic>
        <p:nvPicPr>
          <p:cNvPr id="5" name="Picture 4">
            <a:extLst>
              <a:ext uri="{FF2B5EF4-FFF2-40B4-BE49-F238E27FC236}">
                <a16:creationId xmlns:a16="http://schemas.microsoft.com/office/drawing/2014/main" id="{9B7E1439-C532-4807-A122-C7F91B2891EE}"/>
              </a:ext>
            </a:extLst>
          </p:cNvPr>
          <p:cNvPicPr>
            <a:picLocks noChangeAspect="1"/>
          </p:cNvPicPr>
          <p:nvPr/>
        </p:nvPicPr>
        <p:blipFill rotWithShape="1">
          <a:blip r:embed="rId3"/>
          <a:srcRect l="43182" t="62294"/>
          <a:stretch/>
        </p:blipFill>
        <p:spPr>
          <a:xfrm>
            <a:off x="1584958" y="2673530"/>
            <a:ext cx="3120718" cy="2250296"/>
          </a:xfrm>
          <a:prstGeom prst="rect">
            <a:avLst/>
          </a:prstGeom>
        </p:spPr>
      </p:pic>
      <p:pic>
        <p:nvPicPr>
          <p:cNvPr id="1028" name="Picture 4" descr="Male Rhinoplasty - Nose Jobs for Men | Funk Facial Plastic Surgery">
            <a:extLst>
              <a:ext uri="{FF2B5EF4-FFF2-40B4-BE49-F238E27FC236}">
                <a16:creationId xmlns:a16="http://schemas.microsoft.com/office/drawing/2014/main" id="{BD45BCC0-5F5F-48E0-AE9F-E4EB595E94DD}"/>
              </a:ext>
            </a:extLst>
          </p:cNvPr>
          <p:cNvPicPr>
            <a:picLocks noChangeAspect="1" noChangeArrowheads="1"/>
          </p:cNvPicPr>
          <p:nvPr/>
        </p:nvPicPr>
        <p:blipFill rotWithShape="1">
          <a:blip r:embed="rId4">
            <a:extLst>
              <a:ext uri="{BEBA8EAE-BF5A-486C-A8C5-ECC9F3942E4B}">
                <a14:imgProps xmlns:a14="http://schemas.microsoft.com/office/drawing/2010/main">
                  <a14:imgLayer r:embed="rId5">
                    <a14:imgEffect>
                      <a14:backgroundRemoval t="10000" b="90000" l="5000" r="45000">
                        <a14:foregroundMark x1="30000" y1="41197" x2="30000" y2="42254"/>
                        <a14:foregroundMark x1="35250" y1="39789" x2="29750" y2="41197"/>
                        <a14:foregroundMark x1="42250" y1="42958" x2="33500" y2="41197"/>
                        <a14:foregroundMark x1="18750" y1="42958" x2="11466" y2="42656"/>
                        <a14:foregroundMark x1="21750" y1="40141" x2="29750" y2="57394"/>
                        <a14:backgroundMark x1="16750" y1="78521" x2="36000" y2="79577"/>
                        <a14:backgroundMark x1="13000" y1="71127" x2="35250" y2="71127"/>
                        <a14:backgroundMark x1="13250" y1="66197" x2="38250" y2="66901"/>
                        <a14:backgroundMark x1="11750" y1="64085" x2="41000" y2="66549"/>
                        <a14:backgroundMark x1="27250" y1="64085" x2="40500" y2="61620"/>
                        <a14:backgroundMark x1="39750" y1="58803" x2="45750" y2="50000"/>
                        <a14:backgroundMark x1="36750" y1="57042" x2="44500" y2="51056"/>
                        <a14:backgroundMark x1="33500" y1="49648" x2="37500" y2="56338"/>
                        <a14:backgroundMark x1="13250" y1="16197" x2="39750" y2="15493"/>
                        <a14:backgroundMark x1="13500" y1="17254" x2="4500" y2="52113"/>
                        <a14:backgroundMark x1="21250" y1="17606" x2="20500" y2="18310"/>
                        <a14:backgroundMark x1="18500" y1="21479" x2="39750" y2="16901"/>
                      </a14:backgroundRemoval>
                    </a14:imgEffect>
                  </a14:imgLayer>
                </a14:imgProps>
              </a:ext>
              <a:ext uri="{28A0092B-C50C-407E-A947-70E740481C1C}">
                <a14:useLocalDpi xmlns:a14="http://schemas.microsoft.com/office/drawing/2010/main" val="0"/>
              </a:ext>
            </a:extLst>
          </a:blip>
          <a:srcRect r="50000"/>
          <a:stretch/>
        </p:blipFill>
        <p:spPr bwMode="auto">
          <a:xfrm>
            <a:off x="6353534" y="2434399"/>
            <a:ext cx="750739" cy="1066049"/>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Male Rhinoplasty - Nose Jobs for Men | Funk Facial Plastic Surgery">
            <a:extLst>
              <a:ext uri="{FF2B5EF4-FFF2-40B4-BE49-F238E27FC236}">
                <a16:creationId xmlns:a16="http://schemas.microsoft.com/office/drawing/2014/main" id="{FC7102FA-DB4D-4186-A5DF-2814E38F5E7E}"/>
              </a:ext>
            </a:extLst>
          </p:cNvPr>
          <p:cNvPicPr>
            <a:picLocks noChangeAspect="1" noChangeArrowheads="1"/>
          </p:cNvPicPr>
          <p:nvPr/>
        </p:nvPicPr>
        <p:blipFill rotWithShape="1">
          <a:blip r:embed="rId6">
            <a:extLst>
              <a:ext uri="{BEBA8EAE-BF5A-486C-A8C5-ECC9F3942E4B}">
                <a14:imgProps xmlns:a14="http://schemas.microsoft.com/office/drawing/2010/main">
                  <a14:imgLayer r:embed="rId7">
                    <a14:imgEffect>
                      <a14:backgroundRemoval t="10000" b="90000" l="5132" r="46185">
                        <a14:foregroundMark x1="12500" y1="37458" x2="19000" y2="36789"/>
                        <a14:foregroundMark x1="18500" y1="52508" x2="25750" y2="50167"/>
                        <a14:foregroundMark x1="32500" y1="36789" x2="35750" y2="37458"/>
                        <a14:foregroundMark x1="30500" y1="38462" x2="38250" y2="38796"/>
                        <a14:foregroundMark x1="19500" y1="52843" x2="30500" y2="54515"/>
                        <a14:foregroundMark x1="31500" y1="36120" x2="38500" y2="38127"/>
                        <a14:foregroundMark x1="30250" y1="36455" x2="39250" y2="35452"/>
                        <a14:foregroundMark x1="10750" y1="35452" x2="21500" y2="36120"/>
                        <a14:backgroundMark x1="11500" y1="79264" x2="43250" y2="62542"/>
                        <a14:backgroundMark x1="43250" y1="62542" x2="43250" y2="62542"/>
                        <a14:backgroundMark x1="6250" y1="66221" x2="4500" y2="68227"/>
                        <a14:backgroundMark x1="11250" y1="69231" x2="34500" y2="64214"/>
                        <a14:backgroundMark x1="18500" y1="61538" x2="33250" y2="60870"/>
                        <a14:backgroundMark x1="7000" y1="66890" x2="8250" y2="68896"/>
                        <a14:backgroundMark x1="13500" y1="62207" x2="4000" y2="51171"/>
                        <a14:backgroundMark x1="13000" y1="56187" x2="8750" y2="46823"/>
                        <a14:backgroundMark x1="14750" y1="50836" x2="11500" y2="46488"/>
                        <a14:backgroundMark x1="14000" y1="47826" x2="10000" y2="44147"/>
                        <a14:backgroundMark x1="6750" y1="43813" x2="6750" y2="42140"/>
                        <a14:backgroundMark x1="6750" y1="39130" x2="5750" y2="35786"/>
                        <a14:backgroundMark x1="39464" y1="36296" x2="44000" y2="37124"/>
                        <a14:backgroundMark x1="22896" y1="33274" x2="31018" y2="34756"/>
                        <a14:backgroundMark x1="11000" y1="31104" x2="12727" y2="31419"/>
                        <a14:backgroundMark x1="44000" y1="37124" x2="45750" y2="40134"/>
                        <a14:backgroundMark x1="14750" y1="24749" x2="35500" y2="20736"/>
                        <a14:backgroundMark x1="38250" y1="60870" x2="38250" y2="60870"/>
                        <a14:backgroundMark x1="42000" y1="59532" x2="42000" y2="59532"/>
                        <a14:backgroundMark x1="42000" y1="55853" x2="42000" y2="55853"/>
                        <a14:backgroundMark x1="42750" y1="48829" x2="42750" y2="48829"/>
                        <a14:backgroundMark x1="43000" y1="52508" x2="43000" y2="52508"/>
                        <a14:backgroundMark x1="43000" y1="44816" x2="43000" y2="44816"/>
                        <a14:backgroundMark x1="41000" y1="44147" x2="41750" y2="51505"/>
                        <a14:backgroundMark x1="36750" y1="48829" x2="37000" y2="53846"/>
                        <a14:backgroundMark x1="32500" y1="46823" x2="32500" y2="46823"/>
                      </a14:backgroundRemoval>
                    </a14:imgEffect>
                  </a14:imgLayer>
                </a14:imgProps>
              </a:ext>
              <a:ext uri="{28A0092B-C50C-407E-A947-70E740481C1C}">
                <a14:useLocalDpi xmlns:a14="http://schemas.microsoft.com/office/drawing/2010/main" val="0"/>
              </a:ext>
            </a:extLst>
          </a:blip>
          <a:srcRect r="48683"/>
          <a:stretch/>
        </p:blipFill>
        <p:spPr bwMode="auto">
          <a:xfrm>
            <a:off x="7123141" y="2422603"/>
            <a:ext cx="732961" cy="1067654"/>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Male Rhinoplasty - Nose Jobs for Men | Funk Facial Plastic Surgery">
            <a:extLst>
              <a:ext uri="{FF2B5EF4-FFF2-40B4-BE49-F238E27FC236}">
                <a16:creationId xmlns:a16="http://schemas.microsoft.com/office/drawing/2014/main" id="{E5C68A92-FE3F-4F36-BA0B-4291677F60F2}"/>
              </a:ext>
            </a:extLst>
          </p:cNvPr>
          <p:cNvPicPr>
            <a:picLocks noChangeAspect="1" noChangeArrowheads="1"/>
          </p:cNvPicPr>
          <p:nvPr/>
        </p:nvPicPr>
        <p:blipFill rotWithShape="1">
          <a:blip r:embed="rId8">
            <a:extLst>
              <a:ext uri="{BEBA8EAE-BF5A-486C-A8C5-ECC9F3942E4B}">
                <a14:imgProps xmlns:a14="http://schemas.microsoft.com/office/drawing/2010/main">
                  <a14:imgLayer r:embed="rId9">
                    <a14:imgEffect>
                      <a14:backgroundRemoval t="10000" b="90000" l="5103" r="45923">
                        <a14:foregroundMark x1="14064" y1="39000" x2="12479" y2="39445"/>
                        <a14:foregroundMark x1="33184" y1="33633" x2="18026" y2="37888"/>
                        <a14:foregroundMark x1="20750" y1="34737" x2="13500" y2="35789"/>
                        <a14:foregroundMark x1="40500" y1="40351" x2="34250" y2="35439"/>
                        <a14:foregroundMark x1="30500" y1="34386" x2="32250" y2="32982"/>
                        <a14:foregroundMark x1="31500" y1="40000" x2="37250" y2="34035"/>
                        <a14:foregroundMark x1="40250" y1="36140" x2="33500" y2="37895"/>
                        <a14:foregroundMark x1="17000" y1="33684" x2="10000" y2="36140"/>
                        <a14:foregroundMark x1="16750" y1="31930" x2="18250" y2="37193"/>
                        <a14:backgroundMark x1="33712" y1="28692" x2="40750" y2="28070"/>
                        <a14:backgroundMark x1="20733" y1="29840" x2="32600" y2="28791"/>
                        <a14:backgroundMark x1="18470" y1="30040" x2="20650" y2="29847"/>
                        <a14:backgroundMark x1="40750" y1="28070" x2="45000" y2="31579"/>
                        <a14:backgroundMark x1="7250" y1="35439" x2="16750" y2="82456"/>
                        <a14:backgroundMark x1="16750" y1="82456" x2="44500" y2="57895"/>
                        <a14:backgroundMark x1="44500" y1="57895" x2="44500" y2="57544"/>
                        <a14:backgroundMark x1="18000" y1="61404" x2="37000" y2="60702"/>
                        <a14:backgroundMark x1="41058" y1="37713" x2="44500" y2="29825"/>
                        <a14:backgroundMark x1="32250" y1="57895" x2="38780" y2="42932"/>
                        <a14:backgroundMark x1="31984" y1="43113" x2="33250" y2="46667"/>
                        <a14:backgroundMark x1="31000" y1="40351" x2="31203" y2="40920"/>
                        <a14:backgroundMark x1="19250" y1="41053" x2="16000" y2="42456"/>
                        <a14:backgroundMark x1="19500" y1="40351" x2="18250" y2="41053"/>
                      </a14:backgroundRemoval>
                    </a14:imgEffect>
                  </a14:imgLayer>
                </a14:imgProps>
              </a:ext>
              <a:ext uri="{28A0092B-C50C-407E-A947-70E740481C1C}">
                <a14:useLocalDpi xmlns:a14="http://schemas.microsoft.com/office/drawing/2010/main" val="0"/>
              </a:ext>
            </a:extLst>
          </a:blip>
          <a:srcRect r="48975"/>
          <a:stretch/>
        </p:blipFill>
        <p:spPr bwMode="auto">
          <a:xfrm>
            <a:off x="5566910" y="2442481"/>
            <a:ext cx="763432" cy="1066049"/>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Nose Job Photo Gallery - Men">
            <a:extLst>
              <a:ext uri="{FF2B5EF4-FFF2-40B4-BE49-F238E27FC236}">
                <a16:creationId xmlns:a16="http://schemas.microsoft.com/office/drawing/2014/main" id="{3BFB0F08-5CC8-40C8-B03C-5A300183C739}"/>
              </a:ext>
            </a:extLst>
          </p:cNvPr>
          <p:cNvPicPr>
            <a:picLocks noChangeAspect="1" noChangeArrowheads="1"/>
          </p:cNvPicPr>
          <p:nvPr/>
        </p:nvPicPr>
        <p:blipFill rotWithShape="1">
          <a:blip r:embed="rId10">
            <a:extLst>
              <a:ext uri="{BEBA8EAE-BF5A-486C-A8C5-ECC9F3942E4B}">
                <a14:imgProps xmlns:a14="http://schemas.microsoft.com/office/drawing/2010/main">
                  <a14:imgLayer r:embed="rId11">
                    <a14:imgEffect>
                      <a14:backgroundRemoval t="9132" b="82188" l="5000" r="45000">
                        <a14:foregroundMark x1="13351" y1="41544" x2="20401" y2="42223"/>
                        <a14:foregroundMark x1="31063" y1="42279" x2="38692" y2="42279"/>
                        <a14:foregroundMark x1="23706" y1="40809" x2="24523" y2="44853"/>
                        <a14:foregroundMark x1="27520" y1="61765" x2="26703" y2="51471"/>
                        <a14:foregroundMark x1="35695" y1="37868" x2="35695" y2="37868"/>
                        <a14:foregroundMark x1="14441" y1="38603" x2="14441" y2="38603"/>
                        <a14:foregroundMark x1="12534" y1="40074" x2="12534" y2="40074"/>
                        <a14:foregroundMark x1="11172" y1="40809" x2="11172" y2="40809"/>
                        <a14:backgroundMark x1="8174" y1="29779" x2="39510" y2="19118"/>
                        <a14:backgroundMark x1="39510" y1="19118" x2="43324" y2="29412"/>
                        <a14:backgroundMark x1="32153" y1="31250" x2="19891" y2="31250"/>
                        <a14:backgroundMark x1="33787" y1="32721" x2="40599" y2="33824"/>
                        <a14:backgroundMark x1="20981" y1="36397" x2="8719" y2="33456"/>
                        <a14:backgroundMark x1="20708" y1="76103" x2="6540" y2="48897"/>
                        <a14:backgroundMark x1="9264" y1="50368" x2="32153" y2="79412"/>
                        <a14:backgroundMark x1="32153" y1="79412" x2="34332" y2="76471"/>
                        <a14:backgroundMark x1="33515" y1="57353" x2="35695" y2="70221"/>
                        <a14:backgroundMark x1="31063" y1="44853" x2="32425" y2="48897"/>
                        <a14:backgroundMark x1="18256" y1="47059" x2="20981" y2="46691"/>
                        <a14:backgroundMark x1="23433" y1="65074" x2="20163" y2="66544"/>
                        <a14:backgroundMark x1="25068" y1="68015" x2="35150" y2="65074"/>
                        <a14:backgroundMark x1="35150" y1="56985" x2="40054" y2="50000"/>
                        <a14:backgroundMark x1="33515" y1="54412" x2="38965" y2="50000"/>
                        <a14:backgroundMark x1="40054" y1="47794" x2="42507" y2="42647"/>
                        <a14:backgroundMark x1="40872" y1="34559" x2="38965" y2="34191"/>
                      </a14:backgroundRemoval>
                    </a14:imgEffect>
                  </a14:imgLayer>
                </a14:imgProps>
              </a:ext>
              <a:ext uri="{28A0092B-C50C-407E-A947-70E740481C1C}">
                <a14:useLocalDpi xmlns:a14="http://schemas.microsoft.com/office/drawing/2010/main" val="0"/>
              </a:ext>
            </a:extLst>
          </a:blip>
          <a:srcRect r="50000" b="8680"/>
          <a:stretch/>
        </p:blipFill>
        <p:spPr bwMode="auto">
          <a:xfrm>
            <a:off x="5561011" y="3525974"/>
            <a:ext cx="802236" cy="1085927"/>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descr="Male Rhinoplasty Before &amp;amp; After Photos From Dr. Kevin Sadati">
            <a:extLst>
              <a:ext uri="{FF2B5EF4-FFF2-40B4-BE49-F238E27FC236}">
                <a16:creationId xmlns:a16="http://schemas.microsoft.com/office/drawing/2014/main" id="{5B93376C-CA80-4807-BBDA-69161E127D30}"/>
              </a:ext>
            </a:extLst>
          </p:cNvPr>
          <p:cNvPicPr>
            <a:picLocks noChangeAspect="1" noChangeArrowheads="1"/>
          </p:cNvPicPr>
          <p:nvPr/>
        </p:nvPicPr>
        <p:blipFill rotWithShape="1">
          <a:blip r:embed="rId12">
            <a:extLst>
              <a:ext uri="{BEBA8EAE-BF5A-486C-A8C5-ECC9F3942E4B}">
                <a14:imgProps xmlns:a14="http://schemas.microsoft.com/office/drawing/2010/main">
                  <a14:imgLayer r:embed="rId13">
                    <a14:imgEffect>
                      <a14:backgroundRemoval t="17658" b="84390" l="4487" r="40384">
                        <a14:foregroundMark x1="13000" y1="51667" x2="20375" y2="50333"/>
                        <a14:foregroundMark x1="23625" y1="51000" x2="32250" y2="51333"/>
                        <a14:foregroundMark x1="26750" y1="61167" x2="26750" y2="61167"/>
                        <a14:foregroundMark x1="26500" y1="60667" x2="26500" y2="60667"/>
                        <a14:foregroundMark x1="26000" y1="61167" x2="26000" y2="61167"/>
                        <a14:foregroundMark x1="26250" y1="62167" x2="26250" y2="62167"/>
                        <a14:foregroundMark x1="20625" y1="63333" x2="20625" y2="63333"/>
                        <a14:foregroundMark x1="21250" y1="64000" x2="21250" y2="64000"/>
                        <a14:foregroundMark x1="20500" y1="63333" x2="20500" y2="63333"/>
                        <a14:foregroundMark x1="21375" y1="64500" x2="21375" y2="64500"/>
                        <a14:foregroundMark x1="22250" y1="65000" x2="22250" y2="65000"/>
                        <a14:foregroundMark x1="23875" y1="65167" x2="23875" y2="65167"/>
                        <a14:foregroundMark x1="24750" y1="65167" x2="24750" y2="65167"/>
                        <a14:foregroundMark x1="24875" y1="64167" x2="24875" y2="64167"/>
                        <a14:foregroundMark x1="26125" y1="62667" x2="26125" y2="62667"/>
                        <a14:backgroundMark x1="13375" y1="68000" x2="31625" y2="80167"/>
                        <a14:backgroundMark x1="36250" y1="63167" x2="26625" y2="74833"/>
                        <a14:backgroundMark x1="40000" y1="49000" x2="36500" y2="63167"/>
                        <a14:backgroundMark x1="35500" y1="61500" x2="30500" y2="69000"/>
                        <a14:backgroundMark x1="35125" y1="60333" x2="31375" y2="69833"/>
                        <a14:backgroundMark x1="33250" y1="59167" x2="30500" y2="67667"/>
                        <a14:backgroundMark x1="36250" y1="56167" x2="32500" y2="61000"/>
                        <a14:backgroundMark x1="9625" y1="29333" x2="36250" y2="30000"/>
                        <a14:backgroundMark x1="34500" y1="31833" x2="28375" y2="21833"/>
                        <a14:backgroundMark x1="19500" y1="22333" x2="22750" y2="25500"/>
                        <a14:backgroundMark x1="14000" y1="26167" x2="14000" y2="26167"/>
                        <a14:backgroundMark x1="20125" y1="25333" x2="20875" y2="25333"/>
                        <a14:backgroundMark x1="23500" y1="25333" x2="23500" y2="25333"/>
                        <a14:backgroundMark x1="14750" y1="25333" x2="16250" y2="26833"/>
                        <a14:backgroundMark x1="12250" y1="27333" x2="31375" y2="27833"/>
                        <a14:backgroundMark x1="19000" y1="25333" x2="27500" y2="24333"/>
                        <a14:backgroundMark x1="26000" y1="22500" x2="27375" y2="20167"/>
                        <a14:backgroundMark x1="20375" y1="19667" x2="27000" y2="20667"/>
                        <a14:backgroundMark x1="17500" y1="19667" x2="9625" y2="27000"/>
                        <a14:backgroundMark x1="10250" y1="25833" x2="8250" y2="62167"/>
                        <a14:backgroundMark x1="8250" y1="62167" x2="10500" y2="69333"/>
                        <a14:backgroundMark x1="22375" y1="18500" x2="39875" y2="48167"/>
                        <a14:backgroundMark x1="39875" y1="48167" x2="38000" y2="58833"/>
                        <a14:backgroundMark x1="19500" y1="37000" x2="34125" y2="32833"/>
                        <a14:backgroundMark x1="15250" y1="35000" x2="25625" y2="35000"/>
                        <a14:backgroundMark x1="10750" y1="34333" x2="21250" y2="33833"/>
                        <a14:backgroundMark x1="9625" y1="39333" x2="32125" y2="37667"/>
                        <a14:backgroundMark x1="12750" y1="40000" x2="33375" y2="37500"/>
                        <a14:backgroundMark x1="19000" y1="41333" x2="31000" y2="40000"/>
                        <a14:backgroundMark x1="20500" y1="43500" x2="26125" y2="42333"/>
                        <a14:backgroundMark x1="26500" y1="46667" x2="32875" y2="46333"/>
                        <a14:backgroundMark x1="19875" y1="47667" x2="10875" y2="48000"/>
                        <a14:backgroundMark x1="22125" y1="46500" x2="22125" y2="46500"/>
                        <a14:backgroundMark x1="18125" y1="67500" x2="18000" y2="72333"/>
                        <a14:backgroundMark x1="20750" y1="69833" x2="27500" y2="68500"/>
                        <a14:backgroundMark x1="21625" y1="67833" x2="25625" y2="67833"/>
                        <a14:backgroundMark x1="19500" y1="66667" x2="15500" y2="66667"/>
                        <a14:backgroundMark x1="11000" y1="55167" x2="12125" y2="68167"/>
                        <a14:backgroundMark x1="25235" y1="65167" x2="24125" y2="69167"/>
                        <a14:backgroundMark x1="25512" y1="64167" x2="25235" y2="65167"/>
                        <a14:backgroundMark x1="25928" y1="62667" x2="25512" y2="64167"/>
                        <a14:backgroundMark x1="26067" y1="62167" x2="25928" y2="62667"/>
                        <a14:backgroundMark x1="26344" y1="61167" x2="26067" y2="62167"/>
                        <a14:backgroundMark x1="26483" y1="60667" x2="26344" y2="61167"/>
                        <a14:backgroundMark x1="27500" y1="57000" x2="26483" y2="60667"/>
                        <a14:backgroundMark x1="32750" y1="25833" x2="40250" y2="40500"/>
                        <a14:backgroundMark x1="29875" y1="21500" x2="36375" y2="26500"/>
                        <a14:backgroundMark x1="21750" y1="19500" x2="31500" y2="20833"/>
                        <a14:backgroundMark x1="17125" y1="21167" x2="23625" y2="19667"/>
                      </a14:backgroundRemoval>
                    </a14:imgEffect>
                  </a14:imgLayer>
                </a14:imgProps>
              </a:ext>
              <a:ext uri="{28A0092B-C50C-407E-A947-70E740481C1C}">
                <a14:useLocalDpi xmlns:a14="http://schemas.microsoft.com/office/drawing/2010/main" val="0"/>
              </a:ext>
            </a:extLst>
          </a:blip>
          <a:srcRect t="9317" r="55129" b="7268"/>
          <a:stretch/>
        </p:blipFill>
        <p:spPr bwMode="auto">
          <a:xfrm>
            <a:off x="6330342" y="3525974"/>
            <a:ext cx="792799" cy="1105350"/>
          </a:xfrm>
          <a:prstGeom prst="rect">
            <a:avLst/>
          </a:prstGeom>
          <a:noFill/>
          <a:extLst>
            <a:ext uri="{909E8E84-426E-40DD-AFC4-6F175D3DCCD1}">
              <a14:hiddenFill xmlns:a14="http://schemas.microsoft.com/office/drawing/2010/main">
                <a:solidFill>
                  <a:srgbClr val="FFFFFF"/>
                </a:solidFill>
              </a14:hiddenFill>
            </a:ext>
          </a:extLst>
        </p:spPr>
      </p:pic>
      <p:pic>
        <p:nvPicPr>
          <p:cNvPr id="1044" name="Picture 20" descr="rhinoplasty - Online Discount Shop for Electronics, Apparel, Toys, Books,  Games, Computers, Shoes, Jewelry, Watches, Baby Products, Sports &amp;amp;  Outdoors, Office Products, Bed &amp;amp; Bath, Furniture, Tools, Hardware,  Automotive Parts, Accessories &amp;amp;">
            <a:extLst>
              <a:ext uri="{FF2B5EF4-FFF2-40B4-BE49-F238E27FC236}">
                <a16:creationId xmlns:a16="http://schemas.microsoft.com/office/drawing/2014/main" id="{A92BD422-90D4-43F0-9816-DA5207D485C5}"/>
              </a:ext>
            </a:extLst>
          </p:cNvPr>
          <p:cNvPicPr>
            <a:picLocks noChangeAspect="1" noChangeArrowheads="1"/>
          </p:cNvPicPr>
          <p:nvPr/>
        </p:nvPicPr>
        <p:blipFill rotWithShape="1">
          <a:blip r:embed="rId14">
            <a:extLst>
              <a:ext uri="{BEBA8EAE-BF5A-486C-A8C5-ECC9F3942E4B}">
                <a14:imgProps xmlns:a14="http://schemas.microsoft.com/office/drawing/2010/main">
                  <a14:imgLayer r:embed="rId15">
                    <a14:imgEffect>
                      <a14:backgroundRemoval t="10000" b="90000" l="4817" r="43354">
                        <a14:foregroundMark x1="37000" y1="65165" x2="30750" y2="59099"/>
                        <a14:foregroundMark x1="27875" y1="41421" x2="26500" y2="45407"/>
                        <a14:foregroundMark x1="25000" y1="47487" x2="14875" y2="44367"/>
                        <a14:foregroundMark x1="35750" y1="45061" x2="40375" y2="45407"/>
                        <a14:foregroundMark x1="30000" y1="65858" x2="30000" y2="65858"/>
                        <a14:foregroundMark x1="27750" y1="65511" x2="27750" y2="65511"/>
                        <a14:foregroundMark x1="17875" y1="42461" x2="17875" y2="42461"/>
                        <a14:foregroundMark x1="20125" y1="41421" x2="20125" y2="41421"/>
                        <a14:foregroundMark x1="18375" y1="41768" x2="18375" y2="41768"/>
                        <a14:foregroundMark x1="23875" y1="40035" x2="23875" y2="40035"/>
                        <a14:foregroundMark x1="15125" y1="44194" x2="15125" y2="44194"/>
                        <a14:foregroundMark x1="14500" y1="45407" x2="14500" y2="45407"/>
                        <a14:foregroundMark x1="14875" y1="45754" x2="14875" y2="45754"/>
                        <a14:foregroundMark x1="17375" y1="47140" x2="17375" y2="47140"/>
                        <a14:backgroundMark x1="9375" y1="56499" x2="13750" y2="78510"/>
                        <a14:backgroundMark x1="15375" y1="74523" x2="39000" y2="73657"/>
                        <a14:backgroundMark x1="22500" y1="80589" x2="39375" y2="79723"/>
                        <a14:backgroundMark x1="41375" y1="50260" x2="39375" y2="73657"/>
                        <a14:backgroundMark x1="23125" y1="54939" x2="15125" y2="71057"/>
                        <a14:backgroundMark x1="24500" y1="54766" x2="4125" y2="51127"/>
                        <a14:backgroundMark x1="8000" y1="48527" x2="10375" y2="22530"/>
                        <a14:backgroundMark x1="12000" y1="40381" x2="43000" y2="38821"/>
                        <a14:backgroundMark x1="12000" y1="33276" x2="41000" y2="31369"/>
                        <a14:backgroundMark x1="12250" y1="43501" x2="14794" y2="44167"/>
                        <a14:backgroundMark x1="17045" y1="47290" x2="10375" y2="47660"/>
                      </a14:backgroundRemoval>
                    </a14:imgEffect>
                  </a14:imgLayer>
                </a14:imgProps>
              </a:ext>
              <a:ext uri="{28A0092B-C50C-407E-A947-70E740481C1C}">
                <a14:useLocalDpi xmlns:a14="http://schemas.microsoft.com/office/drawing/2010/main" val="0"/>
              </a:ext>
            </a:extLst>
          </a:blip>
          <a:srcRect r="51829"/>
          <a:stretch/>
        </p:blipFill>
        <p:spPr bwMode="auto">
          <a:xfrm>
            <a:off x="7146703" y="3528494"/>
            <a:ext cx="736557" cy="1102831"/>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6" descr="Male Rhinoplasty - Nose Jobs for Men | Funk Facial Plastic Surgery">
            <a:extLst>
              <a:ext uri="{FF2B5EF4-FFF2-40B4-BE49-F238E27FC236}">
                <a16:creationId xmlns:a16="http://schemas.microsoft.com/office/drawing/2014/main" id="{E66E353F-B496-4451-834D-2A958EB69E6C}"/>
              </a:ext>
            </a:extLst>
          </p:cNvPr>
          <p:cNvPicPr>
            <a:picLocks noChangeAspect="1" noChangeArrowheads="1"/>
          </p:cNvPicPr>
          <p:nvPr/>
        </p:nvPicPr>
        <p:blipFill rotWithShape="1">
          <a:blip r:embed="rId6">
            <a:extLst>
              <a:ext uri="{BEBA8EAE-BF5A-486C-A8C5-ECC9F3942E4B}">
                <a14:imgProps xmlns:a14="http://schemas.microsoft.com/office/drawing/2010/main">
                  <a14:imgLayer r:embed="rId7">
                    <a14:imgEffect>
                      <a14:backgroundRemoval t="10000" b="90000" l="5132" r="46185">
                        <a14:foregroundMark x1="12500" y1="37458" x2="19000" y2="36789"/>
                        <a14:foregroundMark x1="18500" y1="52508" x2="25750" y2="50167"/>
                        <a14:foregroundMark x1="32500" y1="36789" x2="35750" y2="37458"/>
                        <a14:foregroundMark x1="30500" y1="38462" x2="38250" y2="38796"/>
                        <a14:foregroundMark x1="19500" y1="52843" x2="30500" y2="54515"/>
                        <a14:foregroundMark x1="31500" y1="36120" x2="38500" y2="38127"/>
                        <a14:foregroundMark x1="30250" y1="36455" x2="39250" y2="35452"/>
                        <a14:foregroundMark x1="10750" y1="35452" x2="21500" y2="36120"/>
                        <a14:backgroundMark x1="11500" y1="79264" x2="43250" y2="62542"/>
                        <a14:backgroundMark x1="43250" y1="62542" x2="43250" y2="62542"/>
                        <a14:backgroundMark x1="6250" y1="66221" x2="4500" y2="68227"/>
                        <a14:backgroundMark x1="11250" y1="69231" x2="34500" y2="64214"/>
                        <a14:backgroundMark x1="18500" y1="61538" x2="33250" y2="60870"/>
                        <a14:backgroundMark x1="7000" y1="66890" x2="8250" y2="68896"/>
                        <a14:backgroundMark x1="13500" y1="62207" x2="4000" y2="51171"/>
                        <a14:backgroundMark x1="13000" y1="56187" x2="8750" y2="46823"/>
                        <a14:backgroundMark x1="14750" y1="50836" x2="11500" y2="46488"/>
                        <a14:backgroundMark x1="14000" y1="47826" x2="10000" y2="44147"/>
                        <a14:backgroundMark x1="6750" y1="43813" x2="6750" y2="42140"/>
                        <a14:backgroundMark x1="6750" y1="39130" x2="5750" y2="35786"/>
                        <a14:backgroundMark x1="39464" y1="36296" x2="44000" y2="37124"/>
                        <a14:backgroundMark x1="22896" y1="33274" x2="31018" y2="34756"/>
                        <a14:backgroundMark x1="11000" y1="31104" x2="12727" y2="31419"/>
                        <a14:backgroundMark x1="44000" y1="37124" x2="45750" y2="40134"/>
                        <a14:backgroundMark x1="14750" y1="24749" x2="35500" y2="20736"/>
                        <a14:backgroundMark x1="38250" y1="60870" x2="38250" y2="60870"/>
                        <a14:backgroundMark x1="42000" y1="59532" x2="42000" y2="59532"/>
                        <a14:backgroundMark x1="42000" y1="55853" x2="42000" y2="55853"/>
                        <a14:backgroundMark x1="42750" y1="48829" x2="42750" y2="48829"/>
                        <a14:backgroundMark x1="43000" y1="52508" x2="43000" y2="52508"/>
                        <a14:backgroundMark x1="43000" y1="44816" x2="43000" y2="44816"/>
                        <a14:backgroundMark x1="41000" y1="44147" x2="41750" y2="51505"/>
                        <a14:backgroundMark x1="36750" y1="48829" x2="37000" y2="53846"/>
                        <a14:backgroundMark x1="32500" y1="46823" x2="32500" y2="46823"/>
                      </a14:backgroundRemoval>
                    </a14:imgEffect>
                  </a14:imgLayer>
                </a14:imgProps>
              </a:ext>
              <a:ext uri="{28A0092B-C50C-407E-A947-70E740481C1C}">
                <a14:useLocalDpi xmlns:a14="http://schemas.microsoft.com/office/drawing/2010/main" val="0"/>
              </a:ext>
            </a:extLst>
          </a:blip>
          <a:srcRect r="48683"/>
          <a:stretch/>
        </p:blipFill>
        <p:spPr bwMode="auto">
          <a:xfrm>
            <a:off x="6390180" y="990173"/>
            <a:ext cx="732961" cy="1067654"/>
          </a:xfrm>
          <a:prstGeom prst="rect">
            <a:avLst/>
          </a:prstGeom>
          <a:noFill/>
          <a:extLst>
            <a:ext uri="{909E8E84-426E-40DD-AFC4-6F175D3DCCD1}">
              <a14:hiddenFill xmlns:a14="http://schemas.microsoft.com/office/drawing/2010/main">
                <a:solidFill>
                  <a:srgbClr val="FFFFFF"/>
                </a:solidFill>
              </a14:hiddenFill>
            </a:ext>
          </a:extLst>
        </p:spPr>
      </p:pic>
      <p:sp>
        <p:nvSpPr>
          <p:cNvPr id="4" name="Oval 3">
            <a:extLst>
              <a:ext uri="{FF2B5EF4-FFF2-40B4-BE49-F238E27FC236}">
                <a16:creationId xmlns:a16="http://schemas.microsoft.com/office/drawing/2014/main" id="{DEDC92C5-5B6E-42E8-A7F7-E838275670B3}"/>
              </a:ext>
            </a:extLst>
          </p:cNvPr>
          <p:cNvSpPr>
            <a:spLocks noChangeAspect="1"/>
          </p:cNvSpPr>
          <p:nvPr/>
        </p:nvSpPr>
        <p:spPr>
          <a:xfrm>
            <a:off x="5816883" y="3998119"/>
            <a:ext cx="9144" cy="914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a:extLst>
              <a:ext uri="{FF2B5EF4-FFF2-40B4-BE49-F238E27FC236}">
                <a16:creationId xmlns:a16="http://schemas.microsoft.com/office/drawing/2014/main" id="{5CA3882D-AF98-49B2-8546-532C0B7DB991}"/>
              </a:ext>
            </a:extLst>
          </p:cNvPr>
          <p:cNvSpPr>
            <a:spLocks noChangeAspect="1"/>
          </p:cNvSpPr>
          <p:nvPr/>
        </p:nvSpPr>
        <p:spPr>
          <a:xfrm>
            <a:off x="6121684" y="4004882"/>
            <a:ext cx="9144" cy="914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a:extLst>
              <a:ext uri="{FF2B5EF4-FFF2-40B4-BE49-F238E27FC236}">
                <a16:creationId xmlns:a16="http://schemas.microsoft.com/office/drawing/2014/main" id="{96F2F2BA-A3C1-45AF-B671-ED9558998755}"/>
              </a:ext>
            </a:extLst>
          </p:cNvPr>
          <p:cNvSpPr txBox="1"/>
          <p:nvPr/>
        </p:nvSpPr>
        <p:spPr>
          <a:xfrm>
            <a:off x="2185472" y="1886281"/>
            <a:ext cx="2980862" cy="338554"/>
          </a:xfrm>
          <a:prstGeom prst="rect">
            <a:avLst/>
          </a:prstGeom>
          <a:noFill/>
        </p:spPr>
        <p:txBody>
          <a:bodyPr wrap="square" rtlCol="0">
            <a:spAutoFit/>
          </a:bodyPr>
          <a:lstStyle/>
          <a:p>
            <a:r>
              <a:rPr lang="en-US" sz="1600" dirty="0"/>
              <a:t>Nondistinctive (shared) features</a:t>
            </a:r>
          </a:p>
        </p:txBody>
      </p:sp>
      <p:cxnSp>
        <p:nvCxnSpPr>
          <p:cNvPr id="16" name="Straight Arrow Connector 15">
            <a:extLst>
              <a:ext uri="{FF2B5EF4-FFF2-40B4-BE49-F238E27FC236}">
                <a16:creationId xmlns:a16="http://schemas.microsoft.com/office/drawing/2014/main" id="{9C121B60-A33D-4A43-BF8D-45B7514DE874}"/>
              </a:ext>
            </a:extLst>
          </p:cNvPr>
          <p:cNvCxnSpPr/>
          <p:nvPr/>
        </p:nvCxnSpPr>
        <p:spPr>
          <a:xfrm>
            <a:off x="3714750" y="2201821"/>
            <a:ext cx="485775" cy="541379"/>
          </a:xfrm>
          <a:prstGeom prst="straightConnector1">
            <a:avLst/>
          </a:prstGeom>
          <a:ln>
            <a:tailEnd type="arrow" w="med" len="lg"/>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5670085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AFF427-AC14-4D95-855F-23465A6BC37A}"/>
              </a:ext>
            </a:extLst>
          </p:cNvPr>
          <p:cNvSpPr>
            <a:spLocks noGrp="1"/>
          </p:cNvSpPr>
          <p:nvPr>
            <p:ph type="title"/>
          </p:nvPr>
        </p:nvSpPr>
        <p:spPr/>
        <p:txBody>
          <a:bodyPr/>
          <a:lstStyle/>
          <a:p>
            <a:r>
              <a:rPr lang="en-US" dirty="0"/>
              <a:t>Elaborative face processing</a:t>
            </a:r>
          </a:p>
        </p:txBody>
      </p:sp>
      <p:pic>
        <p:nvPicPr>
          <p:cNvPr id="5" name="Picture 4">
            <a:extLst>
              <a:ext uri="{FF2B5EF4-FFF2-40B4-BE49-F238E27FC236}">
                <a16:creationId xmlns:a16="http://schemas.microsoft.com/office/drawing/2014/main" id="{9B7E1439-C532-4807-A122-C7F91B2891EE}"/>
              </a:ext>
            </a:extLst>
          </p:cNvPr>
          <p:cNvPicPr>
            <a:picLocks noChangeAspect="1"/>
          </p:cNvPicPr>
          <p:nvPr/>
        </p:nvPicPr>
        <p:blipFill rotWithShape="1">
          <a:blip r:embed="rId2"/>
          <a:srcRect l="43182" t="62294"/>
          <a:stretch/>
        </p:blipFill>
        <p:spPr>
          <a:xfrm>
            <a:off x="1584958" y="2673530"/>
            <a:ext cx="3120718" cy="2250296"/>
          </a:xfrm>
          <a:prstGeom prst="rect">
            <a:avLst/>
          </a:prstGeom>
        </p:spPr>
      </p:pic>
    </p:spTree>
    <p:extLst>
      <p:ext uri="{BB962C8B-B14F-4D97-AF65-F5344CB8AC3E}">
        <p14:creationId xmlns:p14="http://schemas.microsoft.com/office/powerpoint/2010/main" val="229426437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AFF427-AC14-4D95-855F-23465A6BC37A}"/>
              </a:ext>
            </a:extLst>
          </p:cNvPr>
          <p:cNvSpPr>
            <a:spLocks noGrp="1"/>
          </p:cNvSpPr>
          <p:nvPr>
            <p:ph type="title"/>
          </p:nvPr>
        </p:nvSpPr>
        <p:spPr/>
        <p:txBody>
          <a:bodyPr/>
          <a:lstStyle/>
          <a:p>
            <a:r>
              <a:rPr lang="en-US" dirty="0"/>
              <a:t>Elaborative face processing</a:t>
            </a:r>
          </a:p>
        </p:txBody>
      </p:sp>
      <p:pic>
        <p:nvPicPr>
          <p:cNvPr id="4" name="Picture 3">
            <a:extLst>
              <a:ext uri="{FF2B5EF4-FFF2-40B4-BE49-F238E27FC236}">
                <a16:creationId xmlns:a16="http://schemas.microsoft.com/office/drawing/2014/main" id="{E14AB84F-5804-40F7-B719-2CAF1CDA6762}"/>
              </a:ext>
            </a:extLst>
          </p:cNvPr>
          <p:cNvPicPr>
            <a:picLocks noChangeAspect="1"/>
          </p:cNvPicPr>
          <p:nvPr/>
        </p:nvPicPr>
        <p:blipFill rotWithShape="1">
          <a:blip r:embed="rId2"/>
          <a:srcRect l="43182" t="62294"/>
          <a:stretch/>
        </p:blipFill>
        <p:spPr>
          <a:xfrm>
            <a:off x="1951000" y="3313232"/>
            <a:ext cx="3120717" cy="2250295"/>
          </a:xfrm>
          <a:prstGeom prst="rect">
            <a:avLst/>
          </a:prstGeom>
          <a:scene3d>
            <a:camera prst="orthographicFront">
              <a:rot lat="19036019" lon="4412272" rev="17312962"/>
            </a:camera>
            <a:lightRig rig="threePt" dir="t"/>
          </a:scene3d>
        </p:spPr>
      </p:pic>
    </p:spTree>
    <p:extLst>
      <p:ext uri="{BB962C8B-B14F-4D97-AF65-F5344CB8AC3E}">
        <p14:creationId xmlns:p14="http://schemas.microsoft.com/office/powerpoint/2010/main" val="192845060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AFF427-AC14-4D95-855F-23465A6BC37A}"/>
              </a:ext>
            </a:extLst>
          </p:cNvPr>
          <p:cNvSpPr>
            <a:spLocks noGrp="1"/>
          </p:cNvSpPr>
          <p:nvPr>
            <p:ph type="title"/>
          </p:nvPr>
        </p:nvSpPr>
        <p:spPr/>
        <p:txBody>
          <a:bodyPr/>
          <a:lstStyle/>
          <a:p>
            <a:r>
              <a:rPr lang="en-US" dirty="0"/>
              <a:t>Elaborative face processing</a:t>
            </a:r>
          </a:p>
        </p:txBody>
      </p:sp>
      <p:pic>
        <p:nvPicPr>
          <p:cNvPr id="4" name="Picture 3">
            <a:extLst>
              <a:ext uri="{FF2B5EF4-FFF2-40B4-BE49-F238E27FC236}">
                <a16:creationId xmlns:a16="http://schemas.microsoft.com/office/drawing/2014/main" id="{E14AB84F-5804-40F7-B719-2CAF1CDA6762}"/>
              </a:ext>
            </a:extLst>
          </p:cNvPr>
          <p:cNvPicPr>
            <a:picLocks noChangeAspect="1"/>
          </p:cNvPicPr>
          <p:nvPr/>
        </p:nvPicPr>
        <p:blipFill rotWithShape="1">
          <a:blip r:embed="rId2"/>
          <a:srcRect l="43182" t="62294"/>
          <a:stretch/>
        </p:blipFill>
        <p:spPr>
          <a:xfrm>
            <a:off x="1951004" y="3313228"/>
            <a:ext cx="3120717" cy="2250295"/>
          </a:xfrm>
          <a:prstGeom prst="rect">
            <a:avLst/>
          </a:prstGeom>
          <a:scene3d>
            <a:camera prst="orthographicFront">
              <a:rot lat="19036019" lon="4412272" rev="17312962"/>
            </a:camera>
            <a:lightRig rig="threePt" dir="t"/>
          </a:scene3d>
        </p:spPr>
      </p:pic>
      <p:pic>
        <p:nvPicPr>
          <p:cNvPr id="6" name="Picture 5">
            <a:extLst>
              <a:ext uri="{FF2B5EF4-FFF2-40B4-BE49-F238E27FC236}">
                <a16:creationId xmlns:a16="http://schemas.microsoft.com/office/drawing/2014/main" id="{C96708CB-0E5F-497D-A587-DF854492032A}"/>
              </a:ext>
            </a:extLst>
          </p:cNvPr>
          <p:cNvPicPr>
            <a:picLocks noChangeAspect="1"/>
          </p:cNvPicPr>
          <p:nvPr/>
        </p:nvPicPr>
        <p:blipFill rotWithShape="1">
          <a:blip r:embed="rId2"/>
          <a:srcRect l="43182" t="62294" r="50793"/>
          <a:stretch/>
        </p:blipFill>
        <p:spPr>
          <a:xfrm>
            <a:off x="4258781" y="3507425"/>
            <a:ext cx="330923" cy="2250295"/>
          </a:xfrm>
          <a:prstGeom prst="rect">
            <a:avLst/>
          </a:prstGeom>
          <a:scene3d>
            <a:camera prst="orthographicFront">
              <a:rot lat="19036019" lon="4412272" rev="17312962"/>
            </a:camera>
            <a:lightRig rig="threePt" dir="t"/>
          </a:scene3d>
        </p:spPr>
      </p:pic>
      <p:sp>
        <p:nvSpPr>
          <p:cNvPr id="3" name="Rectangle 2">
            <a:extLst>
              <a:ext uri="{FF2B5EF4-FFF2-40B4-BE49-F238E27FC236}">
                <a16:creationId xmlns:a16="http://schemas.microsoft.com/office/drawing/2014/main" id="{C63F1D6A-8B0D-4598-8DA1-6176F43DDCD5}"/>
              </a:ext>
            </a:extLst>
          </p:cNvPr>
          <p:cNvSpPr/>
          <p:nvPr/>
        </p:nvSpPr>
        <p:spPr>
          <a:xfrm rot="4168717">
            <a:off x="2690568" y="3734646"/>
            <a:ext cx="209006" cy="89476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47603266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AFF427-AC14-4D95-855F-23465A6BC37A}"/>
              </a:ext>
            </a:extLst>
          </p:cNvPr>
          <p:cNvSpPr>
            <a:spLocks noGrp="1"/>
          </p:cNvSpPr>
          <p:nvPr>
            <p:ph type="title"/>
          </p:nvPr>
        </p:nvSpPr>
        <p:spPr/>
        <p:txBody>
          <a:bodyPr/>
          <a:lstStyle/>
          <a:p>
            <a:r>
              <a:rPr lang="en-US" dirty="0"/>
              <a:t>Elaborative face processing</a:t>
            </a:r>
          </a:p>
        </p:txBody>
      </p:sp>
      <p:grpSp>
        <p:nvGrpSpPr>
          <p:cNvPr id="5" name="Group 4">
            <a:extLst>
              <a:ext uri="{FF2B5EF4-FFF2-40B4-BE49-F238E27FC236}">
                <a16:creationId xmlns:a16="http://schemas.microsoft.com/office/drawing/2014/main" id="{E3FE2267-16B1-4BF8-8C3C-C2B80D8044D1}"/>
              </a:ext>
            </a:extLst>
          </p:cNvPr>
          <p:cNvGrpSpPr>
            <a:grpSpLocks noChangeAspect="1"/>
          </p:cNvGrpSpPr>
          <p:nvPr/>
        </p:nvGrpSpPr>
        <p:grpSpPr>
          <a:xfrm>
            <a:off x="6012639" y="2422603"/>
            <a:ext cx="2322249" cy="2208722"/>
            <a:chOff x="4758775" y="1028700"/>
            <a:chExt cx="3297514" cy="3136309"/>
          </a:xfrm>
        </p:grpSpPr>
        <p:pic>
          <p:nvPicPr>
            <p:cNvPr id="6" name="Picture 4" descr="Male Rhinoplasty - Nose Jobs for Men | Funk Facial Plastic Surgery">
              <a:extLst>
                <a:ext uri="{FF2B5EF4-FFF2-40B4-BE49-F238E27FC236}">
                  <a16:creationId xmlns:a16="http://schemas.microsoft.com/office/drawing/2014/main" id="{30861B00-1C4F-418C-BB2B-11A8E704ADAA}"/>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r="50000"/>
            <a:stretch/>
          </p:blipFill>
          <p:spPr bwMode="auto">
            <a:xfrm>
              <a:off x="5884131" y="1045450"/>
              <a:ext cx="1066023" cy="1513753"/>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descr="Male Rhinoplasty - Nose Jobs for Men | Funk Facial Plastic Surgery">
              <a:extLst>
                <a:ext uri="{FF2B5EF4-FFF2-40B4-BE49-F238E27FC236}">
                  <a16:creationId xmlns:a16="http://schemas.microsoft.com/office/drawing/2014/main" id="{72620E45-E2B1-4DD1-9C33-BF364B59A632}"/>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r="48683"/>
            <a:stretch/>
          </p:blipFill>
          <p:spPr bwMode="auto">
            <a:xfrm>
              <a:off x="6976946" y="1028700"/>
              <a:ext cx="1040780" cy="1516032"/>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8" descr="Male Rhinoplasty - Nose Jobs for Men | Funk Facial Plastic Surgery">
              <a:extLst>
                <a:ext uri="{FF2B5EF4-FFF2-40B4-BE49-F238E27FC236}">
                  <a16:creationId xmlns:a16="http://schemas.microsoft.com/office/drawing/2014/main" id="{6963D9D5-1ED6-4231-B433-DA63E661B6CE}"/>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r="48975"/>
            <a:stretch/>
          </p:blipFill>
          <p:spPr bwMode="auto">
            <a:xfrm>
              <a:off x="4767152" y="1056926"/>
              <a:ext cx="1084047" cy="1513753"/>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10" descr="Nose Job Photo Gallery - Men">
              <a:extLst>
                <a:ext uri="{FF2B5EF4-FFF2-40B4-BE49-F238E27FC236}">
                  <a16:creationId xmlns:a16="http://schemas.microsoft.com/office/drawing/2014/main" id="{01152A2D-DBD6-4745-AD7E-6CB017C1FE46}"/>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r="50000" b="8680"/>
            <a:stretch/>
          </p:blipFill>
          <p:spPr bwMode="auto">
            <a:xfrm>
              <a:off x="4758775" y="2595449"/>
              <a:ext cx="1139148" cy="1541979"/>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12" descr="Male Rhinoplasty Before &amp;amp; After Photos From Dr. Kevin Sadati">
              <a:extLst>
                <a:ext uri="{FF2B5EF4-FFF2-40B4-BE49-F238E27FC236}">
                  <a16:creationId xmlns:a16="http://schemas.microsoft.com/office/drawing/2014/main" id="{B6F05C36-E096-47E6-93F0-A8AC3B826071}"/>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t="9317" r="55129" b="7268"/>
            <a:stretch/>
          </p:blipFill>
          <p:spPr bwMode="auto">
            <a:xfrm>
              <a:off x="5851199" y="2595449"/>
              <a:ext cx="1125747" cy="1569559"/>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20" descr="rhinoplasty - Online Discount Shop for Electronics, Apparel, Toys, Books,  Games, Computers, Shoes, Jewelry, Watches, Baby Products, Sports &amp;amp;  Outdoors, Office Products, Bed &amp;amp; Bath, Furniture, Tools, Hardware,  Automotive Parts, Accessories &amp;amp;">
              <a:extLst>
                <a:ext uri="{FF2B5EF4-FFF2-40B4-BE49-F238E27FC236}">
                  <a16:creationId xmlns:a16="http://schemas.microsoft.com/office/drawing/2014/main" id="{52BB74EE-2F82-4CC2-AB0C-51226964D2F3}"/>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r="51829"/>
            <a:stretch/>
          </p:blipFill>
          <p:spPr bwMode="auto">
            <a:xfrm>
              <a:off x="7010403" y="2599027"/>
              <a:ext cx="1045886" cy="1565982"/>
            </a:xfrm>
            <a:prstGeom prst="rect">
              <a:avLst/>
            </a:prstGeom>
            <a:noFill/>
            <a:extLst>
              <a:ext uri="{909E8E84-426E-40DD-AFC4-6F175D3DCCD1}">
                <a14:hiddenFill xmlns:a14="http://schemas.microsoft.com/office/drawing/2010/main">
                  <a:solidFill>
                    <a:srgbClr val="FFFFFF"/>
                  </a:solidFill>
                </a14:hiddenFill>
              </a:ext>
            </a:extLst>
          </p:spPr>
        </p:pic>
      </p:grpSp>
      <p:pic>
        <p:nvPicPr>
          <p:cNvPr id="13" name="Picture 6" descr="Male Rhinoplasty - Nose Jobs for Men | Funk Facial Plastic Surgery">
            <a:extLst>
              <a:ext uri="{FF2B5EF4-FFF2-40B4-BE49-F238E27FC236}">
                <a16:creationId xmlns:a16="http://schemas.microsoft.com/office/drawing/2014/main" id="{E28207D9-F29E-4839-AC92-75B3E255AEE2}"/>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r="48683"/>
          <a:stretch/>
        </p:blipFill>
        <p:spPr bwMode="auto">
          <a:xfrm>
            <a:off x="6826103" y="1028700"/>
            <a:ext cx="732961" cy="1067654"/>
          </a:xfrm>
          <a:prstGeom prst="rect">
            <a:avLst/>
          </a:prstGeom>
          <a:noFill/>
          <a:extLst>
            <a:ext uri="{909E8E84-426E-40DD-AFC4-6F175D3DCCD1}">
              <a14:hiddenFill xmlns:a14="http://schemas.microsoft.com/office/drawing/2010/main">
                <a:solidFill>
                  <a:srgbClr val="FFFFFF"/>
                </a:solidFill>
              </a14:hiddenFill>
            </a:ext>
          </a:extLst>
        </p:spPr>
      </p:pic>
      <p:cxnSp>
        <p:nvCxnSpPr>
          <p:cNvPr id="14" name="Straight Connector 13">
            <a:extLst>
              <a:ext uri="{FF2B5EF4-FFF2-40B4-BE49-F238E27FC236}">
                <a16:creationId xmlns:a16="http://schemas.microsoft.com/office/drawing/2014/main" id="{32D5B28D-F2A1-448A-B2F7-438E3EFBC027}"/>
              </a:ext>
            </a:extLst>
          </p:cNvPr>
          <p:cNvCxnSpPr>
            <a:endCxn id="7" idx="0"/>
          </p:cNvCxnSpPr>
          <p:nvPr/>
        </p:nvCxnSpPr>
        <p:spPr>
          <a:xfrm>
            <a:off x="7555901" y="2096354"/>
            <a:ext cx="385349" cy="326249"/>
          </a:xfrm>
          <a:prstGeom prst="line">
            <a:avLst/>
          </a:prstGeom>
        </p:spPr>
        <p:style>
          <a:lnRef idx="1">
            <a:schemeClr val="accent1"/>
          </a:lnRef>
          <a:fillRef idx="0">
            <a:schemeClr val="accent1"/>
          </a:fillRef>
          <a:effectRef idx="0">
            <a:schemeClr val="accent1"/>
          </a:effectRef>
          <a:fontRef idx="minor">
            <a:schemeClr val="tx1"/>
          </a:fontRef>
        </p:style>
      </p:cxnSp>
      <p:pic>
        <p:nvPicPr>
          <p:cNvPr id="15" name="Picture 14">
            <a:extLst>
              <a:ext uri="{FF2B5EF4-FFF2-40B4-BE49-F238E27FC236}">
                <a16:creationId xmlns:a16="http://schemas.microsoft.com/office/drawing/2014/main" id="{B7A5DB04-0B16-42A1-AAA2-2FC731DB6D27}"/>
              </a:ext>
            </a:extLst>
          </p:cNvPr>
          <p:cNvPicPr>
            <a:picLocks noChangeAspect="1"/>
          </p:cNvPicPr>
          <p:nvPr/>
        </p:nvPicPr>
        <p:blipFill rotWithShape="1">
          <a:blip r:embed="rId8"/>
          <a:srcRect b="34214"/>
          <a:stretch/>
        </p:blipFill>
        <p:spPr>
          <a:xfrm>
            <a:off x="1524483" y="1982219"/>
            <a:ext cx="3360420" cy="3524059"/>
          </a:xfrm>
          <a:prstGeom prst="rect">
            <a:avLst/>
          </a:prstGeom>
        </p:spPr>
      </p:pic>
    </p:spTree>
    <p:extLst>
      <p:ext uri="{BB962C8B-B14F-4D97-AF65-F5344CB8AC3E}">
        <p14:creationId xmlns:p14="http://schemas.microsoft.com/office/powerpoint/2010/main" val="28719747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3"/>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3485A0DB-009C-4749-B346-9DEA53C15F3A}"/>
              </a:ext>
            </a:extLst>
          </p:cNvPr>
          <p:cNvPicPr>
            <a:picLocks noChangeAspect="1"/>
          </p:cNvPicPr>
          <p:nvPr/>
        </p:nvPicPr>
        <p:blipFill>
          <a:blip r:embed="rId4"/>
          <a:stretch>
            <a:fillRect/>
          </a:stretch>
        </p:blipFill>
        <p:spPr>
          <a:xfrm>
            <a:off x="581873" y="447868"/>
            <a:ext cx="7980254" cy="6124381"/>
          </a:xfrm>
          <a:prstGeom prst="rect">
            <a:avLst/>
          </a:prstGeom>
        </p:spPr>
      </p:pic>
    </p:spTree>
    <p:custDataLst>
      <p:tags r:id="rId1"/>
    </p:custDataLst>
    <p:extLst>
      <p:ext uri="{BB962C8B-B14F-4D97-AF65-F5344CB8AC3E}">
        <p14:creationId xmlns:p14="http://schemas.microsoft.com/office/powerpoint/2010/main" val="140948815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itle 1"/>
          <p:cNvSpPr>
            <a:spLocks noGrp="1"/>
          </p:cNvSpPr>
          <p:nvPr>
            <p:ph type="title"/>
          </p:nvPr>
        </p:nvSpPr>
        <p:spPr>
          <a:xfrm>
            <a:off x="457200" y="590550"/>
            <a:ext cx="8229600" cy="990600"/>
          </a:xfrm>
        </p:spPr>
        <p:txBody>
          <a:bodyPr>
            <a:noAutofit/>
          </a:bodyPr>
          <a:lstStyle/>
          <a:p>
            <a:pPr>
              <a:defRPr/>
            </a:pPr>
            <a:r>
              <a:rPr lang="en-US" sz="3200" dirty="0"/>
              <a:t>First and Last Eyewitness Identification Tests</a:t>
            </a:r>
          </a:p>
        </p:txBody>
      </p:sp>
      <p:pic>
        <p:nvPicPr>
          <p:cNvPr id="18" name="Picture 2" descr="Mistaken for a criminal: Eyewitness identifications are often wrong">
            <a:extLst>
              <a:ext uri="{FF2B5EF4-FFF2-40B4-BE49-F238E27FC236}">
                <a16:creationId xmlns:a16="http://schemas.microsoft.com/office/drawing/2014/main" id="{F6482583-3F72-43C1-AEC8-840B4766D40E}"/>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5491" r="8127"/>
          <a:stretch/>
        </p:blipFill>
        <p:spPr bwMode="auto">
          <a:xfrm>
            <a:off x="1082990" y="2398870"/>
            <a:ext cx="2714952" cy="1767923"/>
          </a:xfrm>
          <a:prstGeom prst="rect">
            <a:avLst/>
          </a:prstGeom>
          <a:noFill/>
          <a:extLst>
            <a:ext uri="{909E8E84-426E-40DD-AFC4-6F175D3DCCD1}">
              <a14:hiddenFill xmlns:a14="http://schemas.microsoft.com/office/drawing/2010/main">
                <a:solidFill>
                  <a:srgbClr val="FFFFFF"/>
                </a:solidFill>
              </a14:hiddenFill>
            </a:ext>
          </a:extLst>
        </p:spPr>
      </p:pic>
      <p:cxnSp>
        <p:nvCxnSpPr>
          <p:cNvPr id="16" name="Straight Arrow Connector 15">
            <a:extLst>
              <a:ext uri="{FF2B5EF4-FFF2-40B4-BE49-F238E27FC236}">
                <a16:creationId xmlns:a16="http://schemas.microsoft.com/office/drawing/2014/main" id="{C2F5C9E5-1E00-4F2C-8D5B-C9002A79A5BC}"/>
              </a:ext>
            </a:extLst>
          </p:cNvPr>
          <p:cNvCxnSpPr>
            <a:cxnSpLocks/>
          </p:cNvCxnSpPr>
          <p:nvPr/>
        </p:nvCxnSpPr>
        <p:spPr>
          <a:xfrm>
            <a:off x="4014748" y="3279915"/>
            <a:ext cx="1545633" cy="0"/>
          </a:xfrm>
          <a:prstGeom prst="straightConnector1">
            <a:avLst/>
          </a:prstGeom>
          <a:ln>
            <a:tailEnd type="triangle" w="lg" len="lg"/>
          </a:ln>
        </p:spPr>
        <p:style>
          <a:lnRef idx="1">
            <a:schemeClr val="accent1"/>
          </a:lnRef>
          <a:fillRef idx="0">
            <a:schemeClr val="accent1"/>
          </a:fillRef>
          <a:effectRef idx="0">
            <a:schemeClr val="accent1"/>
          </a:effectRef>
          <a:fontRef idx="minor">
            <a:schemeClr val="tx1"/>
          </a:fontRef>
        </p:style>
      </p:cxnSp>
      <p:pic>
        <p:nvPicPr>
          <p:cNvPr id="4" name="Picture 3">
            <a:extLst>
              <a:ext uri="{FF2B5EF4-FFF2-40B4-BE49-F238E27FC236}">
                <a16:creationId xmlns:a16="http://schemas.microsoft.com/office/drawing/2014/main" id="{41F4B1B7-24ED-4201-B05F-AEE7C8A8B36F}"/>
              </a:ext>
            </a:extLst>
          </p:cNvPr>
          <p:cNvPicPr>
            <a:picLocks noChangeAspect="1"/>
          </p:cNvPicPr>
          <p:nvPr/>
        </p:nvPicPr>
        <p:blipFill>
          <a:blip r:embed="rId5"/>
          <a:stretch>
            <a:fillRect/>
          </a:stretch>
        </p:blipFill>
        <p:spPr>
          <a:xfrm>
            <a:off x="5739322" y="2385552"/>
            <a:ext cx="2647910" cy="1769456"/>
          </a:xfrm>
          <a:prstGeom prst="rect">
            <a:avLst/>
          </a:prstGeom>
        </p:spPr>
      </p:pic>
      <p:sp>
        <p:nvSpPr>
          <p:cNvPr id="14" name="TextBox 13">
            <a:extLst>
              <a:ext uri="{FF2B5EF4-FFF2-40B4-BE49-F238E27FC236}">
                <a16:creationId xmlns:a16="http://schemas.microsoft.com/office/drawing/2014/main" id="{8C1478CF-56BA-465E-9F94-3F240FCF2409}"/>
              </a:ext>
            </a:extLst>
          </p:cNvPr>
          <p:cNvSpPr txBox="1"/>
          <p:nvPr/>
        </p:nvSpPr>
        <p:spPr>
          <a:xfrm>
            <a:off x="988381" y="4205690"/>
            <a:ext cx="2945444" cy="369332"/>
          </a:xfrm>
          <a:prstGeom prst="rect">
            <a:avLst/>
          </a:prstGeom>
          <a:noFill/>
        </p:spPr>
        <p:txBody>
          <a:bodyPr wrap="square">
            <a:spAutoFit/>
          </a:bodyPr>
          <a:lstStyle/>
          <a:p>
            <a:r>
              <a:rPr lang="en-US" dirty="0"/>
              <a:t>Early in a police investigation</a:t>
            </a:r>
          </a:p>
        </p:txBody>
      </p:sp>
      <p:sp>
        <p:nvSpPr>
          <p:cNvPr id="15" name="TextBox 14">
            <a:extLst>
              <a:ext uri="{FF2B5EF4-FFF2-40B4-BE49-F238E27FC236}">
                <a16:creationId xmlns:a16="http://schemas.microsoft.com/office/drawing/2014/main" id="{9DFCEE67-AE3F-4F4C-A6C2-6E28B8EDDC87}"/>
              </a:ext>
            </a:extLst>
          </p:cNvPr>
          <p:cNvSpPr txBox="1"/>
          <p:nvPr/>
        </p:nvSpPr>
        <p:spPr>
          <a:xfrm>
            <a:off x="6028705" y="4205690"/>
            <a:ext cx="2115170" cy="369332"/>
          </a:xfrm>
          <a:prstGeom prst="rect">
            <a:avLst/>
          </a:prstGeom>
          <a:noFill/>
        </p:spPr>
        <p:txBody>
          <a:bodyPr wrap="square">
            <a:spAutoFit/>
          </a:bodyPr>
          <a:lstStyle/>
          <a:p>
            <a:r>
              <a:rPr lang="en-US" dirty="0"/>
              <a:t>Months later at trial</a:t>
            </a:r>
          </a:p>
        </p:txBody>
      </p:sp>
    </p:spTree>
    <p:custDataLst>
      <p:tags r:id="rId1"/>
    </p:custDataLst>
    <p:extLst>
      <p:ext uri="{BB962C8B-B14F-4D97-AF65-F5344CB8AC3E}">
        <p14:creationId xmlns:p14="http://schemas.microsoft.com/office/powerpoint/2010/main" val="10015328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4"/>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6"/>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4"/>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5" grpId="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33400"/>
            <a:ext cx="7847045" cy="990600"/>
          </a:xfrm>
        </p:spPr>
        <p:txBody>
          <a:bodyPr>
            <a:normAutofit fontScale="90000"/>
          </a:bodyPr>
          <a:lstStyle/>
          <a:p>
            <a:r>
              <a:rPr lang="en-US" dirty="0"/>
              <a:t>Justifying a second test with an excuse does not decontaminate memory</a:t>
            </a:r>
          </a:p>
        </p:txBody>
      </p:sp>
      <p:sp>
        <p:nvSpPr>
          <p:cNvPr id="3" name="Content Placeholder 2"/>
          <p:cNvSpPr>
            <a:spLocks noGrp="1"/>
          </p:cNvSpPr>
          <p:nvPr>
            <p:ph idx="1"/>
          </p:nvPr>
        </p:nvSpPr>
        <p:spPr>
          <a:xfrm>
            <a:off x="457200" y="1879093"/>
            <a:ext cx="8015592" cy="4849698"/>
          </a:xfrm>
        </p:spPr>
        <p:txBody>
          <a:bodyPr>
            <a:noAutofit/>
          </a:bodyPr>
          <a:lstStyle/>
          <a:p>
            <a:r>
              <a:rPr lang="en-US" sz="2000" dirty="0"/>
              <a:t>Witnesses: </a:t>
            </a:r>
          </a:p>
          <a:p>
            <a:pPr lvl="1"/>
            <a:r>
              <a:rPr lang="en-US" sz="1800" b="1" dirty="0"/>
              <a:t>Defense attorney</a:t>
            </a:r>
            <a:r>
              <a:rPr lang="en-US" sz="1800" dirty="0"/>
              <a:t>: “You say that you are 100% certain the defendant committed the crime. However, it says right here in the police record that on the photo lineup test you said it looks kind of like him, but you weren’t sure. How could that be?” </a:t>
            </a:r>
          </a:p>
          <a:p>
            <a:pPr lvl="1"/>
            <a:r>
              <a:rPr lang="en-US" sz="1800" b="1" dirty="0"/>
              <a:t>Witness</a:t>
            </a:r>
            <a:r>
              <a:rPr lang="en-US" sz="1800" dirty="0"/>
              <a:t>: “I was nervous on the first test, but then I calmed down and searched my memory carefully, and when I did, I knew it was him.”</a:t>
            </a:r>
            <a:endParaRPr lang="en-US" sz="1800" i="1" dirty="0"/>
          </a:p>
          <a:p>
            <a:pPr>
              <a:spcBef>
                <a:spcPts val="1200"/>
              </a:spcBef>
            </a:pPr>
            <a:r>
              <a:rPr lang="en-US" sz="2000" dirty="0"/>
              <a:t>Judges: </a:t>
            </a:r>
          </a:p>
          <a:p>
            <a:pPr lvl="1"/>
            <a:r>
              <a:rPr lang="en-US" sz="1800" dirty="0"/>
              <a:t>If the first test was improperly administered (e.g., the police officer steered the witness to pick the suspect), it should be excluded</a:t>
            </a:r>
          </a:p>
          <a:p>
            <a:pPr lvl="1">
              <a:spcAft>
                <a:spcPts val="1200"/>
              </a:spcAft>
            </a:pPr>
            <a:r>
              <a:rPr lang="en-US" sz="1800" dirty="0"/>
              <a:t>A later independent test right here and right now in this courtroom, will serve the cause of justice</a:t>
            </a:r>
          </a:p>
        </p:txBody>
      </p:sp>
    </p:spTree>
    <p:custDataLst>
      <p:tags r:id="rId1"/>
    </p:custDataLst>
    <p:extLst>
      <p:ext uri="{BB962C8B-B14F-4D97-AF65-F5344CB8AC3E}">
        <p14:creationId xmlns:p14="http://schemas.microsoft.com/office/powerpoint/2010/main" val="27585385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itle 1"/>
          <p:cNvSpPr>
            <a:spLocks noGrp="1"/>
          </p:cNvSpPr>
          <p:nvPr>
            <p:ph type="title"/>
          </p:nvPr>
        </p:nvSpPr>
        <p:spPr>
          <a:xfrm>
            <a:off x="457200" y="590550"/>
            <a:ext cx="8229600" cy="990600"/>
          </a:xfrm>
        </p:spPr>
        <p:txBody>
          <a:bodyPr>
            <a:noAutofit/>
          </a:bodyPr>
          <a:lstStyle/>
          <a:p>
            <a:pPr>
              <a:defRPr/>
            </a:pPr>
            <a:r>
              <a:rPr lang="en-US" sz="2800" dirty="0"/>
              <a:t>(1) Eyewitness identification is reliable on the first test, and (2) testing memory contaminates memory for the suspect</a:t>
            </a:r>
          </a:p>
        </p:txBody>
      </p:sp>
      <p:pic>
        <p:nvPicPr>
          <p:cNvPr id="18" name="Picture 2" descr="Mistaken for a criminal: Eyewitness identifications are often wrong">
            <a:extLst>
              <a:ext uri="{FF2B5EF4-FFF2-40B4-BE49-F238E27FC236}">
                <a16:creationId xmlns:a16="http://schemas.microsoft.com/office/drawing/2014/main" id="{F6482583-3F72-43C1-AEC8-840B4766D40E}"/>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5491" r="8127"/>
          <a:stretch/>
        </p:blipFill>
        <p:spPr bwMode="auto">
          <a:xfrm>
            <a:off x="1082990" y="2547955"/>
            <a:ext cx="2714952" cy="1767923"/>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10">
            <a:extLst>
              <a:ext uri="{FF2B5EF4-FFF2-40B4-BE49-F238E27FC236}">
                <a16:creationId xmlns:a16="http://schemas.microsoft.com/office/drawing/2014/main" id="{10D80476-CCB8-444C-ABE2-99AD82987D89}"/>
              </a:ext>
            </a:extLst>
          </p:cNvPr>
          <p:cNvPicPr>
            <a:picLocks noChangeAspect="1"/>
          </p:cNvPicPr>
          <p:nvPr/>
        </p:nvPicPr>
        <p:blipFill rotWithShape="1">
          <a:blip r:embed="rId5"/>
          <a:srcRect t="8130"/>
          <a:stretch/>
        </p:blipFill>
        <p:spPr>
          <a:xfrm>
            <a:off x="1493033" y="4430924"/>
            <a:ext cx="1945492" cy="1933595"/>
          </a:xfrm>
          <a:prstGeom prst="rect">
            <a:avLst/>
          </a:prstGeom>
        </p:spPr>
      </p:pic>
      <p:sp>
        <p:nvSpPr>
          <p:cNvPr id="5" name="Oval 4">
            <a:extLst>
              <a:ext uri="{FF2B5EF4-FFF2-40B4-BE49-F238E27FC236}">
                <a16:creationId xmlns:a16="http://schemas.microsoft.com/office/drawing/2014/main" id="{7235A237-CE50-4DB1-99C3-64D6A2C8D6A0}"/>
              </a:ext>
            </a:extLst>
          </p:cNvPr>
          <p:cNvSpPr/>
          <p:nvPr/>
        </p:nvSpPr>
        <p:spPr>
          <a:xfrm>
            <a:off x="2838450" y="4505325"/>
            <a:ext cx="285750" cy="238125"/>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val 12">
            <a:extLst>
              <a:ext uri="{FF2B5EF4-FFF2-40B4-BE49-F238E27FC236}">
                <a16:creationId xmlns:a16="http://schemas.microsoft.com/office/drawing/2014/main" id="{343FCF64-DBC8-4770-B5FF-E7F9ACC337C2}"/>
              </a:ext>
            </a:extLst>
          </p:cNvPr>
          <p:cNvSpPr/>
          <p:nvPr/>
        </p:nvSpPr>
        <p:spPr>
          <a:xfrm>
            <a:off x="2047875" y="5172075"/>
            <a:ext cx="285750" cy="238125"/>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6" name="Straight Arrow Connector 15">
            <a:extLst>
              <a:ext uri="{FF2B5EF4-FFF2-40B4-BE49-F238E27FC236}">
                <a16:creationId xmlns:a16="http://schemas.microsoft.com/office/drawing/2014/main" id="{C2F5C9E5-1E00-4F2C-8D5B-C9002A79A5BC}"/>
              </a:ext>
            </a:extLst>
          </p:cNvPr>
          <p:cNvCxnSpPr>
            <a:cxnSpLocks/>
          </p:cNvCxnSpPr>
          <p:nvPr/>
        </p:nvCxnSpPr>
        <p:spPr>
          <a:xfrm>
            <a:off x="4014748" y="3429000"/>
            <a:ext cx="1545633" cy="0"/>
          </a:xfrm>
          <a:prstGeom prst="straightConnector1">
            <a:avLst/>
          </a:prstGeom>
          <a:ln>
            <a:tailEnd type="triangle" w="lg" len="lg"/>
          </a:ln>
        </p:spPr>
        <p:style>
          <a:lnRef idx="1">
            <a:schemeClr val="accent1"/>
          </a:lnRef>
          <a:fillRef idx="0">
            <a:schemeClr val="accent1"/>
          </a:fillRef>
          <a:effectRef idx="0">
            <a:schemeClr val="accent1"/>
          </a:effectRef>
          <a:fontRef idx="minor">
            <a:schemeClr val="tx1"/>
          </a:fontRef>
        </p:style>
      </p:cxnSp>
      <p:sp>
        <p:nvSpPr>
          <p:cNvPr id="25" name="TextBox 24">
            <a:extLst>
              <a:ext uri="{FF2B5EF4-FFF2-40B4-BE49-F238E27FC236}">
                <a16:creationId xmlns:a16="http://schemas.microsoft.com/office/drawing/2014/main" id="{3D6FF28B-5175-4F27-99F2-F7A7388C3CB9}"/>
              </a:ext>
            </a:extLst>
          </p:cNvPr>
          <p:cNvSpPr txBox="1"/>
          <p:nvPr/>
        </p:nvSpPr>
        <p:spPr>
          <a:xfrm>
            <a:off x="5888222" y="4476317"/>
            <a:ext cx="2499010" cy="338554"/>
          </a:xfrm>
          <a:prstGeom prst="rect">
            <a:avLst/>
          </a:prstGeom>
          <a:noFill/>
        </p:spPr>
        <p:txBody>
          <a:bodyPr wrap="square">
            <a:spAutoFit/>
          </a:bodyPr>
          <a:lstStyle/>
          <a:p>
            <a:pPr marL="91440" indent="-137160">
              <a:spcAft>
                <a:spcPts val="600"/>
              </a:spcAft>
              <a:buFont typeface="Arial" panose="020B0604020202020204" pitchFamily="34" charset="0"/>
              <a:buChar char="•"/>
            </a:pPr>
            <a:r>
              <a:rPr lang="en-US" sz="1600" dirty="0"/>
              <a:t>Conclusive suspect ID</a:t>
            </a:r>
          </a:p>
        </p:txBody>
      </p:sp>
      <p:pic>
        <p:nvPicPr>
          <p:cNvPr id="4" name="Picture 3">
            <a:extLst>
              <a:ext uri="{FF2B5EF4-FFF2-40B4-BE49-F238E27FC236}">
                <a16:creationId xmlns:a16="http://schemas.microsoft.com/office/drawing/2014/main" id="{41F4B1B7-24ED-4201-B05F-AEE7C8A8B36F}"/>
              </a:ext>
            </a:extLst>
          </p:cNvPr>
          <p:cNvPicPr>
            <a:picLocks noChangeAspect="1"/>
          </p:cNvPicPr>
          <p:nvPr/>
        </p:nvPicPr>
        <p:blipFill>
          <a:blip r:embed="rId6"/>
          <a:stretch>
            <a:fillRect/>
          </a:stretch>
        </p:blipFill>
        <p:spPr>
          <a:xfrm>
            <a:off x="5739322" y="2534637"/>
            <a:ext cx="2647910" cy="1769456"/>
          </a:xfrm>
          <a:prstGeom prst="rect">
            <a:avLst/>
          </a:prstGeom>
        </p:spPr>
      </p:pic>
    </p:spTree>
    <p:custDataLst>
      <p:tags r:id="rId1"/>
    </p:custDataLst>
    <p:extLst>
      <p:ext uri="{BB962C8B-B14F-4D97-AF65-F5344CB8AC3E}">
        <p14:creationId xmlns:p14="http://schemas.microsoft.com/office/powerpoint/2010/main" val="12350955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8"/>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1"/>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xit" presetSubtype="0" fill="hold" grpId="1" nodeType="clickEffect">
                                  <p:stCondLst>
                                    <p:cond delay="0"/>
                                  </p:stCondLst>
                                  <p:childTnLst>
                                    <p:set>
                                      <p:cBhvr>
                                        <p:cTn id="16" dur="1" fill="hold">
                                          <p:stCondLst>
                                            <p:cond delay="0"/>
                                          </p:stCondLst>
                                        </p:cTn>
                                        <p:tgtEl>
                                          <p:spTgt spid="5"/>
                                        </p:tgtEl>
                                        <p:attrNameLst>
                                          <p:attrName>style.visibility</p:attrName>
                                        </p:attrNameLst>
                                      </p:cBhvr>
                                      <p:to>
                                        <p:strVal val="hidden"/>
                                      </p:to>
                                    </p:set>
                                  </p:childTnLst>
                                </p:cTn>
                              </p:par>
                              <p:par>
                                <p:cTn id="17" presetID="1" presetClass="entr" presetSubtype="0" fill="hold" grpId="0" nodeType="withEffect">
                                  <p:stCondLst>
                                    <p:cond delay="0"/>
                                  </p:stCondLst>
                                  <p:childTnLst>
                                    <p:set>
                                      <p:cBhvr>
                                        <p:cTn id="18" dur="1" fill="hold">
                                          <p:stCondLst>
                                            <p:cond delay="0"/>
                                          </p:stCondLst>
                                        </p:cTn>
                                        <p:tgtEl>
                                          <p:spTgt spid="13"/>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6"/>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4"/>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2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5" grpId="1" animBg="1"/>
      <p:bldP spid="13" grpId="0" animBg="1"/>
      <p:bldP spid="25" grpId="0"/>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itle 1"/>
          <p:cNvSpPr>
            <a:spLocks noGrp="1"/>
          </p:cNvSpPr>
          <p:nvPr>
            <p:ph type="title"/>
          </p:nvPr>
        </p:nvSpPr>
        <p:spPr>
          <a:xfrm>
            <a:off x="457200" y="590550"/>
            <a:ext cx="8229600" cy="990600"/>
          </a:xfrm>
        </p:spPr>
        <p:txBody>
          <a:bodyPr>
            <a:noAutofit/>
          </a:bodyPr>
          <a:lstStyle/>
          <a:p>
            <a:pPr>
              <a:defRPr/>
            </a:pPr>
            <a:r>
              <a:rPr lang="en-US" sz="2800" dirty="0"/>
              <a:t>(1) Eyewitness identification is reliable on the first test, and (2) testing memory contaminates memory for the suspect</a:t>
            </a:r>
          </a:p>
        </p:txBody>
      </p:sp>
      <p:pic>
        <p:nvPicPr>
          <p:cNvPr id="18" name="Picture 2" descr="Mistaken for a criminal: Eyewitness identifications are often wrong">
            <a:extLst>
              <a:ext uri="{FF2B5EF4-FFF2-40B4-BE49-F238E27FC236}">
                <a16:creationId xmlns:a16="http://schemas.microsoft.com/office/drawing/2014/main" id="{F6482583-3F72-43C1-AEC8-840B4766D40E}"/>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5491" r="8127"/>
          <a:stretch/>
        </p:blipFill>
        <p:spPr bwMode="auto">
          <a:xfrm>
            <a:off x="1082990" y="2547955"/>
            <a:ext cx="2714952" cy="1767923"/>
          </a:xfrm>
          <a:prstGeom prst="rect">
            <a:avLst/>
          </a:prstGeom>
          <a:noFill/>
          <a:extLst>
            <a:ext uri="{909E8E84-426E-40DD-AFC4-6F175D3DCCD1}">
              <a14:hiddenFill xmlns:a14="http://schemas.microsoft.com/office/drawing/2010/main">
                <a:solidFill>
                  <a:srgbClr val="FFFFFF"/>
                </a:solidFill>
              </a14:hiddenFill>
            </a:ext>
          </a:extLst>
        </p:spPr>
      </p:pic>
      <p:sp>
        <p:nvSpPr>
          <p:cNvPr id="19" name="TextBox 18">
            <a:extLst>
              <a:ext uri="{FF2B5EF4-FFF2-40B4-BE49-F238E27FC236}">
                <a16:creationId xmlns:a16="http://schemas.microsoft.com/office/drawing/2014/main" id="{2C4E775B-FAF5-444D-9592-6FFB7111E32D}"/>
              </a:ext>
            </a:extLst>
          </p:cNvPr>
          <p:cNvSpPr txBox="1"/>
          <p:nvPr/>
        </p:nvSpPr>
        <p:spPr>
          <a:xfrm>
            <a:off x="969778" y="4493847"/>
            <a:ext cx="2315682" cy="338554"/>
          </a:xfrm>
          <a:prstGeom prst="rect">
            <a:avLst/>
          </a:prstGeom>
          <a:noFill/>
        </p:spPr>
        <p:txBody>
          <a:bodyPr wrap="square" rtlCol="0">
            <a:spAutoFit/>
          </a:bodyPr>
          <a:lstStyle/>
          <a:p>
            <a:pPr marL="91440" indent="-137160">
              <a:spcAft>
                <a:spcPts val="600"/>
              </a:spcAft>
              <a:buFont typeface="Arial" panose="020B0604020202020204" pitchFamily="34" charset="0"/>
              <a:buChar char="•"/>
            </a:pPr>
            <a:r>
              <a:rPr lang="en-US" sz="1600" dirty="0"/>
              <a:t>Inconclusive suspect ID</a:t>
            </a:r>
          </a:p>
        </p:txBody>
      </p:sp>
      <p:sp>
        <p:nvSpPr>
          <p:cNvPr id="12" name="Rectangle 11">
            <a:extLst>
              <a:ext uri="{FF2B5EF4-FFF2-40B4-BE49-F238E27FC236}">
                <a16:creationId xmlns:a16="http://schemas.microsoft.com/office/drawing/2014/main" id="{E062DE65-28BB-421D-9C25-FDA6B1599411}"/>
              </a:ext>
            </a:extLst>
          </p:cNvPr>
          <p:cNvSpPr/>
          <p:nvPr/>
        </p:nvSpPr>
        <p:spPr>
          <a:xfrm>
            <a:off x="969779" y="4493847"/>
            <a:ext cx="3125972" cy="1083174"/>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Box 13">
            <a:extLst>
              <a:ext uri="{FF2B5EF4-FFF2-40B4-BE49-F238E27FC236}">
                <a16:creationId xmlns:a16="http://schemas.microsoft.com/office/drawing/2014/main" id="{F3ED4127-BA18-4840-B549-938ED72FA0CE}"/>
              </a:ext>
            </a:extLst>
          </p:cNvPr>
          <p:cNvSpPr txBox="1"/>
          <p:nvPr/>
        </p:nvSpPr>
        <p:spPr>
          <a:xfrm>
            <a:off x="978195" y="4852627"/>
            <a:ext cx="4572000" cy="338554"/>
          </a:xfrm>
          <a:prstGeom prst="rect">
            <a:avLst/>
          </a:prstGeom>
          <a:noFill/>
        </p:spPr>
        <p:txBody>
          <a:bodyPr wrap="square">
            <a:spAutoFit/>
          </a:bodyPr>
          <a:lstStyle/>
          <a:p>
            <a:pPr marL="91440" indent="-137160">
              <a:spcAft>
                <a:spcPts val="600"/>
              </a:spcAft>
              <a:buFont typeface="Arial" panose="020B0604020202020204" pitchFamily="34" charset="0"/>
              <a:buChar char="•"/>
            </a:pPr>
            <a:r>
              <a:rPr lang="en-US" sz="1600" dirty="0"/>
              <a:t>Filler ID            innocence</a:t>
            </a:r>
          </a:p>
        </p:txBody>
      </p:sp>
      <p:sp>
        <p:nvSpPr>
          <p:cNvPr id="15" name="TextBox 14">
            <a:extLst>
              <a:ext uri="{FF2B5EF4-FFF2-40B4-BE49-F238E27FC236}">
                <a16:creationId xmlns:a16="http://schemas.microsoft.com/office/drawing/2014/main" id="{AB398B66-C6A7-4402-A2D0-76F1710BE862}"/>
              </a:ext>
            </a:extLst>
          </p:cNvPr>
          <p:cNvSpPr txBox="1"/>
          <p:nvPr/>
        </p:nvSpPr>
        <p:spPr>
          <a:xfrm>
            <a:off x="988828" y="5220448"/>
            <a:ext cx="4572000" cy="338554"/>
          </a:xfrm>
          <a:prstGeom prst="rect">
            <a:avLst/>
          </a:prstGeom>
          <a:noFill/>
        </p:spPr>
        <p:txBody>
          <a:bodyPr wrap="square">
            <a:spAutoFit/>
          </a:bodyPr>
          <a:lstStyle/>
          <a:p>
            <a:pPr marL="91440" indent="-137160">
              <a:spcAft>
                <a:spcPts val="600"/>
              </a:spcAft>
              <a:buFont typeface="Arial" panose="020B0604020202020204" pitchFamily="34" charset="0"/>
              <a:buChar char="•"/>
            </a:pPr>
            <a:r>
              <a:rPr lang="en-US" sz="1600" dirty="0"/>
              <a:t>Lineup rejection            innocence</a:t>
            </a:r>
          </a:p>
        </p:txBody>
      </p:sp>
      <p:cxnSp>
        <p:nvCxnSpPr>
          <p:cNvPr id="23" name="Straight Arrow Connector 22">
            <a:extLst>
              <a:ext uri="{FF2B5EF4-FFF2-40B4-BE49-F238E27FC236}">
                <a16:creationId xmlns:a16="http://schemas.microsoft.com/office/drawing/2014/main" id="{574AD2E9-A77D-461E-8A11-B80736544670}"/>
              </a:ext>
            </a:extLst>
          </p:cNvPr>
          <p:cNvCxnSpPr>
            <a:cxnSpLocks/>
          </p:cNvCxnSpPr>
          <p:nvPr/>
        </p:nvCxnSpPr>
        <p:spPr>
          <a:xfrm>
            <a:off x="1880126" y="5024844"/>
            <a:ext cx="461555"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4" name="Straight Arrow Connector 23">
            <a:extLst>
              <a:ext uri="{FF2B5EF4-FFF2-40B4-BE49-F238E27FC236}">
                <a16:creationId xmlns:a16="http://schemas.microsoft.com/office/drawing/2014/main" id="{28EC7F12-B2ED-4F83-9F67-468D2E6F8360}"/>
              </a:ext>
            </a:extLst>
          </p:cNvPr>
          <p:cNvCxnSpPr>
            <a:cxnSpLocks/>
          </p:cNvCxnSpPr>
          <p:nvPr/>
        </p:nvCxnSpPr>
        <p:spPr>
          <a:xfrm>
            <a:off x="2581875" y="5396981"/>
            <a:ext cx="461555"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5" name="Straight Arrow Connector 24">
            <a:extLst>
              <a:ext uri="{FF2B5EF4-FFF2-40B4-BE49-F238E27FC236}">
                <a16:creationId xmlns:a16="http://schemas.microsoft.com/office/drawing/2014/main" id="{DEBCE3E3-D902-4DA9-AEB7-2D9549DF1430}"/>
              </a:ext>
            </a:extLst>
          </p:cNvPr>
          <p:cNvCxnSpPr>
            <a:cxnSpLocks/>
          </p:cNvCxnSpPr>
          <p:nvPr/>
        </p:nvCxnSpPr>
        <p:spPr>
          <a:xfrm>
            <a:off x="4014748" y="3429000"/>
            <a:ext cx="1545633" cy="0"/>
          </a:xfrm>
          <a:prstGeom prst="straightConnector1">
            <a:avLst/>
          </a:prstGeom>
          <a:ln>
            <a:tailEnd type="triangle" w="lg" len="lg"/>
          </a:ln>
        </p:spPr>
        <p:style>
          <a:lnRef idx="1">
            <a:schemeClr val="accent1"/>
          </a:lnRef>
          <a:fillRef idx="0">
            <a:schemeClr val="accent1"/>
          </a:fillRef>
          <a:effectRef idx="0">
            <a:schemeClr val="accent1"/>
          </a:effectRef>
          <a:fontRef idx="minor">
            <a:schemeClr val="tx1"/>
          </a:fontRef>
        </p:style>
      </p:cxnSp>
      <p:sp>
        <p:nvSpPr>
          <p:cNvPr id="28" name="TextBox 27">
            <a:extLst>
              <a:ext uri="{FF2B5EF4-FFF2-40B4-BE49-F238E27FC236}">
                <a16:creationId xmlns:a16="http://schemas.microsoft.com/office/drawing/2014/main" id="{A3C29EB8-EFAC-4A2C-9808-18D4F8C413A3}"/>
              </a:ext>
            </a:extLst>
          </p:cNvPr>
          <p:cNvSpPr txBox="1"/>
          <p:nvPr/>
        </p:nvSpPr>
        <p:spPr>
          <a:xfrm>
            <a:off x="5888222" y="4476317"/>
            <a:ext cx="2499010" cy="338554"/>
          </a:xfrm>
          <a:prstGeom prst="rect">
            <a:avLst/>
          </a:prstGeom>
          <a:noFill/>
        </p:spPr>
        <p:txBody>
          <a:bodyPr wrap="square">
            <a:spAutoFit/>
          </a:bodyPr>
          <a:lstStyle/>
          <a:p>
            <a:pPr marL="91440" indent="-137160">
              <a:spcAft>
                <a:spcPts val="600"/>
              </a:spcAft>
              <a:buFont typeface="Arial" panose="020B0604020202020204" pitchFamily="34" charset="0"/>
              <a:buChar char="•"/>
            </a:pPr>
            <a:r>
              <a:rPr lang="en-US" sz="1600" dirty="0"/>
              <a:t>Conclusive suspect ID</a:t>
            </a:r>
          </a:p>
        </p:txBody>
      </p:sp>
      <p:pic>
        <p:nvPicPr>
          <p:cNvPr id="32" name="Picture 31">
            <a:extLst>
              <a:ext uri="{FF2B5EF4-FFF2-40B4-BE49-F238E27FC236}">
                <a16:creationId xmlns:a16="http://schemas.microsoft.com/office/drawing/2014/main" id="{494BA06A-563A-4B7C-A918-F914CDCF867B}"/>
              </a:ext>
            </a:extLst>
          </p:cNvPr>
          <p:cNvPicPr>
            <a:picLocks noChangeAspect="1"/>
          </p:cNvPicPr>
          <p:nvPr/>
        </p:nvPicPr>
        <p:blipFill>
          <a:blip r:embed="rId5"/>
          <a:stretch>
            <a:fillRect/>
          </a:stretch>
        </p:blipFill>
        <p:spPr>
          <a:xfrm>
            <a:off x="5739322" y="2534637"/>
            <a:ext cx="2647910" cy="1769456"/>
          </a:xfrm>
          <a:prstGeom prst="rect">
            <a:avLst/>
          </a:prstGeom>
        </p:spPr>
      </p:pic>
    </p:spTree>
    <p:custDataLst>
      <p:tags r:id="rId1"/>
    </p:custDataLst>
    <p:extLst>
      <p:ext uri="{BB962C8B-B14F-4D97-AF65-F5344CB8AC3E}">
        <p14:creationId xmlns:p14="http://schemas.microsoft.com/office/powerpoint/2010/main" val="31589155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3"/>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5"/>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4" grpId="0"/>
      <p:bldP spid="15" grpId="0"/>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itle 1"/>
          <p:cNvSpPr>
            <a:spLocks noGrp="1"/>
          </p:cNvSpPr>
          <p:nvPr>
            <p:ph type="title"/>
          </p:nvPr>
        </p:nvSpPr>
        <p:spPr>
          <a:xfrm>
            <a:off x="457200" y="590550"/>
            <a:ext cx="8229600" cy="990600"/>
          </a:xfrm>
        </p:spPr>
        <p:txBody>
          <a:bodyPr>
            <a:noAutofit/>
          </a:bodyPr>
          <a:lstStyle/>
          <a:p>
            <a:pPr>
              <a:defRPr/>
            </a:pPr>
            <a:r>
              <a:rPr kumimoji="0" lang="en-US" sz="2800" b="0" i="0" u="none" strike="noStrike" kern="1200" cap="none" spc="-100" normalizeH="0" baseline="0" noProof="0" dirty="0">
                <a:ln>
                  <a:noFill/>
                </a:ln>
                <a:solidFill>
                  <a:srgbClr val="D1282E"/>
                </a:solidFill>
                <a:effectLst/>
                <a:uLnTx/>
                <a:uFillTx/>
                <a:latin typeface="Calibri"/>
                <a:ea typeface="+mj-ea"/>
                <a:cs typeface="+mj-cs"/>
              </a:rPr>
              <a:t>(1) Eyewitness identification is reliable on the first test, and (2) testing memory contaminates memory for the suspect</a:t>
            </a:r>
            <a:endParaRPr lang="en-US" sz="3200" dirty="0"/>
          </a:p>
        </p:txBody>
      </p:sp>
      <p:pic>
        <p:nvPicPr>
          <p:cNvPr id="18" name="Picture 2" descr="Mistaken for a criminal: Eyewitness identifications are often wrong">
            <a:extLst>
              <a:ext uri="{FF2B5EF4-FFF2-40B4-BE49-F238E27FC236}">
                <a16:creationId xmlns:a16="http://schemas.microsoft.com/office/drawing/2014/main" id="{F6482583-3F72-43C1-AEC8-840B4766D40E}"/>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5491" r="8127"/>
          <a:stretch/>
        </p:blipFill>
        <p:spPr bwMode="auto">
          <a:xfrm>
            <a:off x="1082990" y="2547955"/>
            <a:ext cx="2714952" cy="1767923"/>
          </a:xfrm>
          <a:prstGeom prst="rect">
            <a:avLst/>
          </a:prstGeom>
          <a:noFill/>
          <a:extLst>
            <a:ext uri="{909E8E84-426E-40DD-AFC4-6F175D3DCCD1}">
              <a14:hiddenFill xmlns:a14="http://schemas.microsoft.com/office/drawing/2010/main">
                <a:solidFill>
                  <a:srgbClr val="FFFFFF"/>
                </a:solidFill>
              </a14:hiddenFill>
            </a:ext>
          </a:extLst>
        </p:spPr>
      </p:pic>
      <p:sp>
        <p:nvSpPr>
          <p:cNvPr id="19" name="TextBox 18">
            <a:extLst>
              <a:ext uri="{FF2B5EF4-FFF2-40B4-BE49-F238E27FC236}">
                <a16:creationId xmlns:a16="http://schemas.microsoft.com/office/drawing/2014/main" id="{2C4E775B-FAF5-444D-9592-6FFB7111E32D}"/>
              </a:ext>
            </a:extLst>
          </p:cNvPr>
          <p:cNvSpPr txBox="1"/>
          <p:nvPr/>
        </p:nvSpPr>
        <p:spPr>
          <a:xfrm>
            <a:off x="969778" y="4493847"/>
            <a:ext cx="2315682" cy="338554"/>
          </a:xfrm>
          <a:prstGeom prst="rect">
            <a:avLst/>
          </a:prstGeom>
          <a:noFill/>
        </p:spPr>
        <p:txBody>
          <a:bodyPr wrap="square" rtlCol="0">
            <a:spAutoFit/>
          </a:bodyPr>
          <a:lstStyle/>
          <a:p>
            <a:pPr marL="91440" indent="-137160">
              <a:spcAft>
                <a:spcPts val="600"/>
              </a:spcAft>
              <a:buFont typeface="Arial" panose="020B0604020202020204" pitchFamily="34" charset="0"/>
              <a:buChar char="•"/>
            </a:pPr>
            <a:r>
              <a:rPr lang="en-US" sz="1600" dirty="0"/>
              <a:t>Inconclusive suspect ID</a:t>
            </a:r>
          </a:p>
        </p:txBody>
      </p:sp>
      <p:sp>
        <p:nvSpPr>
          <p:cNvPr id="12" name="Rectangle 11">
            <a:extLst>
              <a:ext uri="{FF2B5EF4-FFF2-40B4-BE49-F238E27FC236}">
                <a16:creationId xmlns:a16="http://schemas.microsoft.com/office/drawing/2014/main" id="{E062DE65-28BB-421D-9C25-FDA6B1599411}"/>
              </a:ext>
            </a:extLst>
          </p:cNvPr>
          <p:cNvSpPr/>
          <p:nvPr/>
        </p:nvSpPr>
        <p:spPr>
          <a:xfrm>
            <a:off x="969779" y="4494890"/>
            <a:ext cx="3125972" cy="356573"/>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Box 13">
            <a:extLst>
              <a:ext uri="{FF2B5EF4-FFF2-40B4-BE49-F238E27FC236}">
                <a16:creationId xmlns:a16="http://schemas.microsoft.com/office/drawing/2014/main" id="{F3ED4127-BA18-4840-B549-938ED72FA0CE}"/>
              </a:ext>
            </a:extLst>
          </p:cNvPr>
          <p:cNvSpPr txBox="1"/>
          <p:nvPr/>
        </p:nvSpPr>
        <p:spPr>
          <a:xfrm>
            <a:off x="978195" y="4852627"/>
            <a:ext cx="4572000" cy="338554"/>
          </a:xfrm>
          <a:prstGeom prst="rect">
            <a:avLst/>
          </a:prstGeom>
          <a:noFill/>
        </p:spPr>
        <p:txBody>
          <a:bodyPr wrap="square">
            <a:spAutoFit/>
          </a:bodyPr>
          <a:lstStyle/>
          <a:p>
            <a:pPr marL="91440" indent="-137160">
              <a:spcAft>
                <a:spcPts val="600"/>
              </a:spcAft>
              <a:buFont typeface="Arial" panose="020B0604020202020204" pitchFamily="34" charset="0"/>
              <a:buChar char="•"/>
            </a:pPr>
            <a:r>
              <a:rPr lang="en-US" sz="1600" dirty="0"/>
              <a:t>Filler ID            innocence</a:t>
            </a:r>
          </a:p>
        </p:txBody>
      </p:sp>
      <p:sp>
        <p:nvSpPr>
          <p:cNvPr id="15" name="TextBox 14">
            <a:extLst>
              <a:ext uri="{FF2B5EF4-FFF2-40B4-BE49-F238E27FC236}">
                <a16:creationId xmlns:a16="http://schemas.microsoft.com/office/drawing/2014/main" id="{AB398B66-C6A7-4402-A2D0-76F1710BE862}"/>
              </a:ext>
            </a:extLst>
          </p:cNvPr>
          <p:cNvSpPr txBox="1"/>
          <p:nvPr/>
        </p:nvSpPr>
        <p:spPr>
          <a:xfrm>
            <a:off x="988828" y="5220448"/>
            <a:ext cx="4572000" cy="338554"/>
          </a:xfrm>
          <a:prstGeom prst="rect">
            <a:avLst/>
          </a:prstGeom>
          <a:noFill/>
        </p:spPr>
        <p:txBody>
          <a:bodyPr wrap="square">
            <a:spAutoFit/>
          </a:bodyPr>
          <a:lstStyle/>
          <a:p>
            <a:pPr marL="91440" indent="-137160">
              <a:spcAft>
                <a:spcPts val="600"/>
              </a:spcAft>
              <a:buFont typeface="Arial" panose="020B0604020202020204" pitchFamily="34" charset="0"/>
              <a:buChar char="•"/>
            </a:pPr>
            <a:r>
              <a:rPr lang="en-US" sz="1600" dirty="0"/>
              <a:t>Lineup rejection            innocence</a:t>
            </a:r>
          </a:p>
        </p:txBody>
      </p:sp>
      <p:cxnSp>
        <p:nvCxnSpPr>
          <p:cNvPr id="23" name="Straight Arrow Connector 22">
            <a:extLst>
              <a:ext uri="{FF2B5EF4-FFF2-40B4-BE49-F238E27FC236}">
                <a16:creationId xmlns:a16="http://schemas.microsoft.com/office/drawing/2014/main" id="{574AD2E9-A77D-461E-8A11-B80736544670}"/>
              </a:ext>
            </a:extLst>
          </p:cNvPr>
          <p:cNvCxnSpPr>
            <a:cxnSpLocks/>
          </p:cNvCxnSpPr>
          <p:nvPr/>
        </p:nvCxnSpPr>
        <p:spPr>
          <a:xfrm>
            <a:off x="1880126" y="5024844"/>
            <a:ext cx="461555"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4" name="Straight Arrow Connector 23">
            <a:extLst>
              <a:ext uri="{FF2B5EF4-FFF2-40B4-BE49-F238E27FC236}">
                <a16:creationId xmlns:a16="http://schemas.microsoft.com/office/drawing/2014/main" id="{28EC7F12-B2ED-4F83-9F67-468D2E6F8360}"/>
              </a:ext>
            </a:extLst>
          </p:cNvPr>
          <p:cNvCxnSpPr>
            <a:cxnSpLocks/>
          </p:cNvCxnSpPr>
          <p:nvPr/>
        </p:nvCxnSpPr>
        <p:spPr>
          <a:xfrm>
            <a:off x="2581875" y="5396981"/>
            <a:ext cx="461555"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5" name="Straight Arrow Connector 24">
            <a:extLst>
              <a:ext uri="{FF2B5EF4-FFF2-40B4-BE49-F238E27FC236}">
                <a16:creationId xmlns:a16="http://schemas.microsoft.com/office/drawing/2014/main" id="{DEBCE3E3-D902-4DA9-AEB7-2D9549DF1430}"/>
              </a:ext>
            </a:extLst>
          </p:cNvPr>
          <p:cNvCxnSpPr>
            <a:cxnSpLocks/>
          </p:cNvCxnSpPr>
          <p:nvPr/>
        </p:nvCxnSpPr>
        <p:spPr>
          <a:xfrm>
            <a:off x="4014748" y="3429000"/>
            <a:ext cx="1545633" cy="0"/>
          </a:xfrm>
          <a:prstGeom prst="straightConnector1">
            <a:avLst/>
          </a:prstGeom>
          <a:ln>
            <a:tailEnd type="triangle" w="lg" len="lg"/>
          </a:ln>
        </p:spPr>
        <p:style>
          <a:lnRef idx="1">
            <a:schemeClr val="accent1"/>
          </a:lnRef>
          <a:fillRef idx="0">
            <a:schemeClr val="accent1"/>
          </a:fillRef>
          <a:effectRef idx="0">
            <a:schemeClr val="accent1"/>
          </a:effectRef>
          <a:fontRef idx="minor">
            <a:schemeClr val="tx1"/>
          </a:fontRef>
        </p:style>
      </p:cxnSp>
      <p:sp>
        <p:nvSpPr>
          <p:cNvPr id="28" name="TextBox 27">
            <a:extLst>
              <a:ext uri="{FF2B5EF4-FFF2-40B4-BE49-F238E27FC236}">
                <a16:creationId xmlns:a16="http://schemas.microsoft.com/office/drawing/2014/main" id="{A3C29EB8-EFAC-4A2C-9808-18D4F8C413A3}"/>
              </a:ext>
            </a:extLst>
          </p:cNvPr>
          <p:cNvSpPr txBox="1"/>
          <p:nvPr/>
        </p:nvSpPr>
        <p:spPr>
          <a:xfrm>
            <a:off x="5888222" y="4476317"/>
            <a:ext cx="2499010" cy="338554"/>
          </a:xfrm>
          <a:prstGeom prst="rect">
            <a:avLst/>
          </a:prstGeom>
          <a:noFill/>
        </p:spPr>
        <p:txBody>
          <a:bodyPr wrap="square">
            <a:spAutoFit/>
          </a:bodyPr>
          <a:lstStyle/>
          <a:p>
            <a:pPr marL="91440" indent="-137160">
              <a:spcAft>
                <a:spcPts val="600"/>
              </a:spcAft>
              <a:buFont typeface="Arial" panose="020B0604020202020204" pitchFamily="34" charset="0"/>
              <a:buChar char="•"/>
            </a:pPr>
            <a:r>
              <a:rPr lang="en-US" sz="1600" dirty="0"/>
              <a:t>Conclusive suspect ID</a:t>
            </a:r>
          </a:p>
        </p:txBody>
      </p:sp>
      <p:pic>
        <p:nvPicPr>
          <p:cNvPr id="32" name="Picture 31">
            <a:extLst>
              <a:ext uri="{FF2B5EF4-FFF2-40B4-BE49-F238E27FC236}">
                <a16:creationId xmlns:a16="http://schemas.microsoft.com/office/drawing/2014/main" id="{494BA06A-563A-4B7C-A918-F914CDCF867B}"/>
              </a:ext>
            </a:extLst>
          </p:cNvPr>
          <p:cNvPicPr>
            <a:picLocks noChangeAspect="1"/>
          </p:cNvPicPr>
          <p:nvPr/>
        </p:nvPicPr>
        <p:blipFill>
          <a:blip r:embed="rId5"/>
          <a:stretch>
            <a:fillRect/>
          </a:stretch>
        </p:blipFill>
        <p:spPr>
          <a:xfrm>
            <a:off x="5739322" y="2534637"/>
            <a:ext cx="2647910" cy="1769456"/>
          </a:xfrm>
          <a:prstGeom prst="rect">
            <a:avLst/>
          </a:prstGeom>
        </p:spPr>
      </p:pic>
    </p:spTree>
    <p:custDataLst>
      <p:tags r:id="rId1"/>
    </p:custDataLst>
    <p:extLst>
      <p:ext uri="{BB962C8B-B14F-4D97-AF65-F5344CB8AC3E}">
        <p14:creationId xmlns:p14="http://schemas.microsoft.com/office/powerpoint/2010/main" val="393833259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52E9DB-A055-4F86-987F-C59EB2612D12}"/>
              </a:ext>
            </a:extLst>
          </p:cNvPr>
          <p:cNvSpPr>
            <a:spLocks noGrp="1"/>
          </p:cNvSpPr>
          <p:nvPr>
            <p:ph type="title"/>
          </p:nvPr>
        </p:nvSpPr>
        <p:spPr/>
        <p:txBody>
          <a:bodyPr>
            <a:normAutofit/>
          </a:bodyPr>
          <a:lstStyle/>
          <a:p>
            <a:r>
              <a:rPr lang="en-US" sz="3600" dirty="0"/>
              <a:t>Face Familiarity (vs. Recollection of Details)</a:t>
            </a:r>
          </a:p>
        </p:txBody>
      </p:sp>
      <p:sp>
        <p:nvSpPr>
          <p:cNvPr id="4" name="TextBox 3">
            <a:extLst>
              <a:ext uri="{FF2B5EF4-FFF2-40B4-BE49-F238E27FC236}">
                <a16:creationId xmlns:a16="http://schemas.microsoft.com/office/drawing/2014/main" id="{3C79FAF1-CE3E-4F30-B8BE-816C9DC2F6DB}"/>
              </a:ext>
            </a:extLst>
          </p:cNvPr>
          <p:cNvSpPr txBox="1"/>
          <p:nvPr/>
        </p:nvSpPr>
        <p:spPr>
          <a:xfrm>
            <a:off x="1093305" y="1917677"/>
            <a:ext cx="7156173" cy="2862322"/>
          </a:xfrm>
          <a:prstGeom prst="rect">
            <a:avLst/>
          </a:prstGeom>
          <a:noFill/>
        </p:spPr>
        <p:txBody>
          <a:bodyPr wrap="square" rtlCol="0">
            <a:spAutoFit/>
          </a:bodyPr>
          <a:lstStyle/>
          <a:p>
            <a:r>
              <a:rPr lang="en-US" sz="2000" b="1" dirty="0"/>
              <a:t>Consider seeing a man on a bus whom you are sure that you have seen before; you “know” him in that sense. Such a recognition is usually followed by a search process asking, in effect, Where could I know him from? Who is he? The search process generates likely contexts (Do I know him from work; is he a movie star, a TV commentator, the milkman?). Eventually the search may end with the insight, That’s the butcher from the supermarket!</a:t>
            </a:r>
          </a:p>
          <a:p>
            <a:endParaRPr lang="en-US" sz="2000" dirty="0"/>
          </a:p>
          <a:p>
            <a:r>
              <a:rPr lang="en-US" sz="2000" dirty="0"/>
              <a:t>(</a:t>
            </a:r>
            <a:r>
              <a:rPr lang="en-US" sz="2000" dirty="0" err="1"/>
              <a:t>Mandler</a:t>
            </a:r>
            <a:r>
              <a:rPr lang="en-US" sz="2000" dirty="0"/>
              <a:t>, 1980, pp. 252– 253)</a:t>
            </a:r>
          </a:p>
        </p:txBody>
      </p:sp>
    </p:spTree>
    <p:extLst>
      <p:ext uri="{BB962C8B-B14F-4D97-AF65-F5344CB8AC3E}">
        <p14:creationId xmlns:p14="http://schemas.microsoft.com/office/powerpoint/2010/main" val="24466694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13248B95-1DE2-422C-B887-3D64695D73F2}"/>
              </a:ext>
            </a:extLst>
          </p:cNvPr>
          <p:cNvGrpSpPr/>
          <p:nvPr/>
        </p:nvGrpSpPr>
        <p:grpSpPr>
          <a:xfrm>
            <a:off x="1512615" y="1856606"/>
            <a:ext cx="2522679" cy="2451445"/>
            <a:chOff x="2226365" y="2305878"/>
            <a:chExt cx="2522679" cy="2451445"/>
          </a:xfrm>
        </p:grpSpPr>
        <p:pic>
          <p:nvPicPr>
            <p:cNvPr id="8" name="Picture 7">
              <a:extLst>
                <a:ext uri="{FF2B5EF4-FFF2-40B4-BE49-F238E27FC236}">
                  <a16:creationId xmlns:a16="http://schemas.microsoft.com/office/drawing/2014/main" id="{85AD14CC-820D-4631-BD68-F1EBBC64AC77}"/>
                </a:ext>
              </a:extLst>
            </p:cNvPr>
            <p:cNvPicPr>
              <a:picLocks noChangeAspect="1"/>
            </p:cNvPicPr>
            <p:nvPr/>
          </p:nvPicPr>
          <p:blipFill rotWithShape="1">
            <a:blip r:embed="rId2"/>
            <a:srcRect l="2986" t="3607"/>
            <a:stretch/>
          </p:blipFill>
          <p:spPr>
            <a:xfrm>
              <a:off x="2226365" y="2305878"/>
              <a:ext cx="2522679" cy="2451445"/>
            </a:xfrm>
            <a:prstGeom prst="rect">
              <a:avLst/>
            </a:prstGeom>
          </p:spPr>
        </p:pic>
        <p:sp>
          <p:nvSpPr>
            <p:cNvPr id="9" name="Rectangle 8">
              <a:extLst>
                <a:ext uri="{FF2B5EF4-FFF2-40B4-BE49-F238E27FC236}">
                  <a16:creationId xmlns:a16="http://schemas.microsoft.com/office/drawing/2014/main" id="{9BEEBAE6-8934-4896-89D5-41F0D5E33007}"/>
                </a:ext>
              </a:extLst>
            </p:cNvPr>
            <p:cNvSpPr/>
            <p:nvPr/>
          </p:nvSpPr>
          <p:spPr>
            <a:xfrm>
              <a:off x="2226365" y="4641574"/>
              <a:ext cx="337931" cy="11574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16" name="Picture 15">
            <a:extLst>
              <a:ext uri="{FF2B5EF4-FFF2-40B4-BE49-F238E27FC236}">
                <a16:creationId xmlns:a16="http://schemas.microsoft.com/office/drawing/2014/main" id="{8C7608BF-C0F1-430D-8E3C-10066A44F267}"/>
              </a:ext>
            </a:extLst>
          </p:cNvPr>
          <p:cNvPicPr>
            <a:picLocks noChangeAspect="1"/>
          </p:cNvPicPr>
          <p:nvPr/>
        </p:nvPicPr>
        <p:blipFill rotWithShape="1">
          <a:blip r:embed="rId3"/>
          <a:srcRect l="16609" t="8261"/>
          <a:stretch/>
        </p:blipFill>
        <p:spPr>
          <a:xfrm>
            <a:off x="5451055" y="2056527"/>
            <a:ext cx="2708971" cy="2135775"/>
          </a:xfrm>
          <a:prstGeom prst="rect">
            <a:avLst/>
          </a:prstGeom>
        </p:spPr>
      </p:pic>
      <p:sp>
        <p:nvSpPr>
          <p:cNvPr id="3" name="TextBox 2">
            <a:extLst>
              <a:ext uri="{FF2B5EF4-FFF2-40B4-BE49-F238E27FC236}">
                <a16:creationId xmlns:a16="http://schemas.microsoft.com/office/drawing/2014/main" id="{666B1341-7D17-4F2E-A7C8-87D4BF1796B9}"/>
              </a:ext>
            </a:extLst>
          </p:cNvPr>
          <p:cNvSpPr txBox="1"/>
          <p:nvPr/>
        </p:nvSpPr>
        <p:spPr>
          <a:xfrm>
            <a:off x="1512615" y="5149657"/>
            <a:ext cx="6647411" cy="923330"/>
          </a:xfrm>
          <a:prstGeom prst="rect">
            <a:avLst/>
          </a:prstGeom>
          <a:noFill/>
        </p:spPr>
        <p:txBody>
          <a:bodyPr wrap="square" rtlCol="0">
            <a:spAutoFit/>
          </a:bodyPr>
          <a:lstStyle/>
          <a:p>
            <a:r>
              <a:rPr lang="en-US" dirty="0"/>
              <a:t>Brodt &amp; </a:t>
            </a:r>
            <a:r>
              <a:rPr lang="en-US" dirty="0" err="1"/>
              <a:t>Gais</a:t>
            </a:r>
            <a:r>
              <a:rPr lang="en-US" dirty="0"/>
              <a:t> (2021): “…information is stored in the same neural circuits that participate in its initial processing, and also at the same level of conceptual abstraction” (p. 428).</a:t>
            </a:r>
          </a:p>
        </p:txBody>
      </p:sp>
      <p:cxnSp>
        <p:nvCxnSpPr>
          <p:cNvPr id="5" name="Straight Arrow Connector 4">
            <a:extLst>
              <a:ext uri="{FF2B5EF4-FFF2-40B4-BE49-F238E27FC236}">
                <a16:creationId xmlns:a16="http://schemas.microsoft.com/office/drawing/2014/main" id="{2529638E-19AD-417F-B76E-EFDD45B44E9D}"/>
              </a:ext>
            </a:extLst>
          </p:cNvPr>
          <p:cNvCxnSpPr/>
          <p:nvPr/>
        </p:nvCxnSpPr>
        <p:spPr>
          <a:xfrm flipH="1">
            <a:off x="4075044" y="3124414"/>
            <a:ext cx="1192696" cy="0"/>
          </a:xfrm>
          <a:prstGeom prst="straightConnector1">
            <a:avLst/>
          </a:prstGeom>
          <a:ln>
            <a:tailEnd type="arrow" w="lg" len="lg"/>
          </a:ln>
        </p:spPr>
        <p:style>
          <a:lnRef idx="2">
            <a:schemeClr val="accent3"/>
          </a:lnRef>
          <a:fillRef idx="0">
            <a:schemeClr val="accent3"/>
          </a:fillRef>
          <a:effectRef idx="1">
            <a:schemeClr val="accent3"/>
          </a:effectRef>
          <a:fontRef idx="minor">
            <a:schemeClr val="tx1"/>
          </a:fontRef>
        </p:style>
      </p:cxnSp>
      <p:sp>
        <p:nvSpPr>
          <p:cNvPr id="11" name="Title 1">
            <a:extLst>
              <a:ext uri="{FF2B5EF4-FFF2-40B4-BE49-F238E27FC236}">
                <a16:creationId xmlns:a16="http://schemas.microsoft.com/office/drawing/2014/main" id="{DF68EB71-79CB-425D-9EC9-5A4D8E7D2DCB}"/>
              </a:ext>
            </a:extLst>
          </p:cNvPr>
          <p:cNvSpPr>
            <a:spLocks noGrp="1"/>
          </p:cNvSpPr>
          <p:nvPr>
            <p:ph type="title"/>
          </p:nvPr>
        </p:nvSpPr>
        <p:spPr>
          <a:xfrm>
            <a:off x="457200" y="533400"/>
            <a:ext cx="8229600" cy="990600"/>
          </a:xfrm>
        </p:spPr>
        <p:txBody>
          <a:bodyPr>
            <a:normAutofit/>
          </a:bodyPr>
          <a:lstStyle/>
          <a:p>
            <a:r>
              <a:rPr lang="en-US" sz="3600" dirty="0"/>
              <a:t>Before the First Test (Encoding)</a:t>
            </a:r>
          </a:p>
        </p:txBody>
      </p:sp>
    </p:spTree>
    <p:extLst>
      <p:ext uri="{BB962C8B-B14F-4D97-AF65-F5344CB8AC3E}">
        <p14:creationId xmlns:p14="http://schemas.microsoft.com/office/powerpoint/2010/main" val="33056579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0"/>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4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13248B95-1DE2-422C-B887-3D64695D73F2}"/>
              </a:ext>
            </a:extLst>
          </p:cNvPr>
          <p:cNvGrpSpPr/>
          <p:nvPr/>
        </p:nvGrpSpPr>
        <p:grpSpPr>
          <a:xfrm>
            <a:off x="1512615" y="1690788"/>
            <a:ext cx="2522679" cy="2451445"/>
            <a:chOff x="2226365" y="2305878"/>
            <a:chExt cx="2522679" cy="2451445"/>
          </a:xfrm>
        </p:grpSpPr>
        <p:pic>
          <p:nvPicPr>
            <p:cNvPr id="8" name="Picture 7">
              <a:extLst>
                <a:ext uri="{FF2B5EF4-FFF2-40B4-BE49-F238E27FC236}">
                  <a16:creationId xmlns:a16="http://schemas.microsoft.com/office/drawing/2014/main" id="{85AD14CC-820D-4631-BD68-F1EBBC64AC77}"/>
                </a:ext>
              </a:extLst>
            </p:cNvPr>
            <p:cNvPicPr>
              <a:picLocks noChangeAspect="1"/>
            </p:cNvPicPr>
            <p:nvPr/>
          </p:nvPicPr>
          <p:blipFill rotWithShape="1">
            <a:blip r:embed="rId2"/>
            <a:srcRect l="2986" t="3607"/>
            <a:stretch/>
          </p:blipFill>
          <p:spPr>
            <a:xfrm>
              <a:off x="2226365" y="2305878"/>
              <a:ext cx="2522679" cy="2451445"/>
            </a:xfrm>
            <a:prstGeom prst="rect">
              <a:avLst/>
            </a:prstGeom>
          </p:spPr>
        </p:pic>
        <p:sp>
          <p:nvSpPr>
            <p:cNvPr id="9" name="Rectangle 8">
              <a:extLst>
                <a:ext uri="{FF2B5EF4-FFF2-40B4-BE49-F238E27FC236}">
                  <a16:creationId xmlns:a16="http://schemas.microsoft.com/office/drawing/2014/main" id="{9BEEBAE6-8934-4896-89D5-41F0D5E33007}"/>
                </a:ext>
              </a:extLst>
            </p:cNvPr>
            <p:cNvSpPr/>
            <p:nvPr/>
          </p:nvSpPr>
          <p:spPr>
            <a:xfrm>
              <a:off x="2226365" y="4641574"/>
              <a:ext cx="337931" cy="11574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16" name="Picture 15">
            <a:extLst>
              <a:ext uri="{FF2B5EF4-FFF2-40B4-BE49-F238E27FC236}">
                <a16:creationId xmlns:a16="http://schemas.microsoft.com/office/drawing/2014/main" id="{8C7608BF-C0F1-430D-8E3C-10066A44F267}"/>
              </a:ext>
            </a:extLst>
          </p:cNvPr>
          <p:cNvPicPr>
            <a:picLocks noChangeAspect="1"/>
          </p:cNvPicPr>
          <p:nvPr/>
        </p:nvPicPr>
        <p:blipFill rotWithShape="1">
          <a:blip r:embed="rId3"/>
          <a:srcRect l="16609" t="8261"/>
          <a:stretch/>
        </p:blipFill>
        <p:spPr>
          <a:xfrm>
            <a:off x="5451055" y="1890709"/>
            <a:ext cx="2708971" cy="2135775"/>
          </a:xfrm>
          <a:prstGeom prst="rect">
            <a:avLst/>
          </a:prstGeom>
        </p:spPr>
      </p:pic>
      <p:sp>
        <p:nvSpPr>
          <p:cNvPr id="3" name="TextBox 2">
            <a:extLst>
              <a:ext uri="{FF2B5EF4-FFF2-40B4-BE49-F238E27FC236}">
                <a16:creationId xmlns:a16="http://schemas.microsoft.com/office/drawing/2014/main" id="{666B1341-7D17-4F2E-A7C8-87D4BF1796B9}"/>
              </a:ext>
            </a:extLst>
          </p:cNvPr>
          <p:cNvSpPr txBox="1"/>
          <p:nvPr/>
        </p:nvSpPr>
        <p:spPr>
          <a:xfrm>
            <a:off x="1512615" y="4983839"/>
            <a:ext cx="6647411" cy="923330"/>
          </a:xfrm>
          <a:prstGeom prst="rect">
            <a:avLst/>
          </a:prstGeom>
          <a:noFill/>
        </p:spPr>
        <p:txBody>
          <a:bodyPr wrap="square" rtlCol="0">
            <a:spAutoFit/>
          </a:bodyPr>
          <a:lstStyle/>
          <a:p>
            <a:r>
              <a:rPr lang="en-US" dirty="0"/>
              <a:t>Brodt &amp; </a:t>
            </a:r>
            <a:r>
              <a:rPr lang="en-US" dirty="0" err="1"/>
              <a:t>Gais</a:t>
            </a:r>
            <a:r>
              <a:rPr lang="en-US" dirty="0"/>
              <a:t> (2021): “…information is stored in the same neural circuits that participate in its initial processing, and also at the same level of conceptual abstraction” (p. 428).</a:t>
            </a:r>
          </a:p>
        </p:txBody>
      </p:sp>
      <p:cxnSp>
        <p:nvCxnSpPr>
          <p:cNvPr id="5" name="Straight Arrow Connector 4">
            <a:extLst>
              <a:ext uri="{FF2B5EF4-FFF2-40B4-BE49-F238E27FC236}">
                <a16:creationId xmlns:a16="http://schemas.microsoft.com/office/drawing/2014/main" id="{2529638E-19AD-417F-B76E-EFDD45B44E9D}"/>
              </a:ext>
            </a:extLst>
          </p:cNvPr>
          <p:cNvCxnSpPr/>
          <p:nvPr/>
        </p:nvCxnSpPr>
        <p:spPr>
          <a:xfrm flipH="1">
            <a:off x="4075044" y="2958596"/>
            <a:ext cx="1192696" cy="0"/>
          </a:xfrm>
          <a:prstGeom prst="straightConnector1">
            <a:avLst/>
          </a:prstGeom>
          <a:ln>
            <a:tailEnd type="arrow" w="lg" len="lg"/>
          </a:ln>
        </p:spPr>
        <p:style>
          <a:lnRef idx="2">
            <a:schemeClr val="accent3"/>
          </a:lnRef>
          <a:fillRef idx="0">
            <a:schemeClr val="accent3"/>
          </a:fillRef>
          <a:effectRef idx="1">
            <a:schemeClr val="accent3"/>
          </a:effectRef>
          <a:fontRef idx="minor">
            <a:schemeClr val="tx1"/>
          </a:fontRef>
        </p:style>
      </p:cxnSp>
      <p:sp>
        <p:nvSpPr>
          <p:cNvPr id="11" name="Title 1">
            <a:extLst>
              <a:ext uri="{FF2B5EF4-FFF2-40B4-BE49-F238E27FC236}">
                <a16:creationId xmlns:a16="http://schemas.microsoft.com/office/drawing/2014/main" id="{C95FA568-A8BE-4E5B-AC70-F7BD1A6F2F4E}"/>
              </a:ext>
            </a:extLst>
          </p:cNvPr>
          <p:cNvSpPr>
            <a:spLocks noGrp="1"/>
          </p:cNvSpPr>
          <p:nvPr>
            <p:ph type="title"/>
          </p:nvPr>
        </p:nvSpPr>
        <p:spPr>
          <a:xfrm>
            <a:off x="457200" y="533400"/>
            <a:ext cx="8229600" cy="990600"/>
          </a:xfrm>
        </p:spPr>
        <p:txBody>
          <a:bodyPr>
            <a:normAutofit/>
          </a:bodyPr>
          <a:lstStyle/>
          <a:p>
            <a:r>
              <a:rPr lang="en-US" sz="3600" dirty="0"/>
              <a:t>Face Familiarity is not a Search Process!</a:t>
            </a:r>
          </a:p>
        </p:txBody>
      </p:sp>
    </p:spTree>
    <p:extLst>
      <p:ext uri="{BB962C8B-B14F-4D97-AF65-F5344CB8AC3E}">
        <p14:creationId xmlns:p14="http://schemas.microsoft.com/office/powerpoint/2010/main" val="2851772411"/>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13248B95-1DE2-422C-B887-3D64695D73F2}"/>
              </a:ext>
            </a:extLst>
          </p:cNvPr>
          <p:cNvGrpSpPr/>
          <p:nvPr/>
        </p:nvGrpSpPr>
        <p:grpSpPr>
          <a:xfrm>
            <a:off x="1512615" y="1690788"/>
            <a:ext cx="2522679" cy="2451445"/>
            <a:chOff x="2226365" y="2305878"/>
            <a:chExt cx="2522679" cy="2451445"/>
          </a:xfrm>
        </p:grpSpPr>
        <p:pic>
          <p:nvPicPr>
            <p:cNvPr id="8" name="Picture 7">
              <a:extLst>
                <a:ext uri="{FF2B5EF4-FFF2-40B4-BE49-F238E27FC236}">
                  <a16:creationId xmlns:a16="http://schemas.microsoft.com/office/drawing/2014/main" id="{85AD14CC-820D-4631-BD68-F1EBBC64AC77}"/>
                </a:ext>
              </a:extLst>
            </p:cNvPr>
            <p:cNvPicPr>
              <a:picLocks noChangeAspect="1"/>
            </p:cNvPicPr>
            <p:nvPr/>
          </p:nvPicPr>
          <p:blipFill rotWithShape="1">
            <a:blip r:embed="rId2"/>
            <a:srcRect l="2986" t="3607"/>
            <a:stretch/>
          </p:blipFill>
          <p:spPr>
            <a:xfrm>
              <a:off x="2226365" y="2305878"/>
              <a:ext cx="2522679" cy="2451445"/>
            </a:xfrm>
            <a:prstGeom prst="rect">
              <a:avLst/>
            </a:prstGeom>
          </p:spPr>
        </p:pic>
        <p:sp>
          <p:nvSpPr>
            <p:cNvPr id="9" name="Rectangle 8">
              <a:extLst>
                <a:ext uri="{FF2B5EF4-FFF2-40B4-BE49-F238E27FC236}">
                  <a16:creationId xmlns:a16="http://schemas.microsoft.com/office/drawing/2014/main" id="{9BEEBAE6-8934-4896-89D5-41F0D5E33007}"/>
                </a:ext>
              </a:extLst>
            </p:cNvPr>
            <p:cNvSpPr/>
            <p:nvPr/>
          </p:nvSpPr>
          <p:spPr>
            <a:xfrm>
              <a:off x="2226365" y="4641574"/>
              <a:ext cx="337931" cy="11574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 name="TextBox 2">
            <a:extLst>
              <a:ext uri="{FF2B5EF4-FFF2-40B4-BE49-F238E27FC236}">
                <a16:creationId xmlns:a16="http://schemas.microsoft.com/office/drawing/2014/main" id="{666B1341-7D17-4F2E-A7C8-87D4BF1796B9}"/>
              </a:ext>
            </a:extLst>
          </p:cNvPr>
          <p:cNvSpPr txBox="1"/>
          <p:nvPr/>
        </p:nvSpPr>
        <p:spPr>
          <a:xfrm>
            <a:off x="1512615" y="4983839"/>
            <a:ext cx="6647411" cy="923330"/>
          </a:xfrm>
          <a:prstGeom prst="rect">
            <a:avLst/>
          </a:prstGeom>
          <a:noFill/>
        </p:spPr>
        <p:txBody>
          <a:bodyPr wrap="square" rtlCol="0">
            <a:spAutoFit/>
          </a:bodyPr>
          <a:lstStyle/>
          <a:p>
            <a:r>
              <a:rPr lang="en-US" dirty="0"/>
              <a:t>Brodt &amp; </a:t>
            </a:r>
            <a:r>
              <a:rPr lang="en-US" dirty="0" err="1"/>
              <a:t>Gais</a:t>
            </a:r>
            <a:r>
              <a:rPr lang="en-US" dirty="0"/>
              <a:t> (2021): “…information is stored in the same neural circuits that participate in its initial processing, and also at the same level of conceptual abstraction” (p. 428).</a:t>
            </a:r>
          </a:p>
        </p:txBody>
      </p:sp>
      <p:cxnSp>
        <p:nvCxnSpPr>
          <p:cNvPr id="5" name="Straight Arrow Connector 4">
            <a:extLst>
              <a:ext uri="{FF2B5EF4-FFF2-40B4-BE49-F238E27FC236}">
                <a16:creationId xmlns:a16="http://schemas.microsoft.com/office/drawing/2014/main" id="{2529638E-19AD-417F-B76E-EFDD45B44E9D}"/>
              </a:ext>
            </a:extLst>
          </p:cNvPr>
          <p:cNvCxnSpPr/>
          <p:nvPr/>
        </p:nvCxnSpPr>
        <p:spPr>
          <a:xfrm flipH="1">
            <a:off x="4075044" y="2958596"/>
            <a:ext cx="1192696" cy="0"/>
          </a:xfrm>
          <a:prstGeom prst="straightConnector1">
            <a:avLst/>
          </a:prstGeom>
          <a:ln>
            <a:tailEnd type="arrow" w="lg" len="lg"/>
          </a:ln>
        </p:spPr>
        <p:style>
          <a:lnRef idx="2">
            <a:schemeClr val="accent3"/>
          </a:lnRef>
          <a:fillRef idx="0">
            <a:schemeClr val="accent3"/>
          </a:fillRef>
          <a:effectRef idx="1">
            <a:schemeClr val="accent3"/>
          </a:effectRef>
          <a:fontRef idx="minor">
            <a:schemeClr val="tx1"/>
          </a:fontRef>
        </p:style>
      </p:cxnSp>
      <p:sp>
        <p:nvSpPr>
          <p:cNvPr id="11" name="Title 1">
            <a:extLst>
              <a:ext uri="{FF2B5EF4-FFF2-40B4-BE49-F238E27FC236}">
                <a16:creationId xmlns:a16="http://schemas.microsoft.com/office/drawing/2014/main" id="{C95FA568-A8BE-4E5B-AC70-F7BD1A6F2F4E}"/>
              </a:ext>
            </a:extLst>
          </p:cNvPr>
          <p:cNvSpPr>
            <a:spLocks noGrp="1"/>
          </p:cNvSpPr>
          <p:nvPr>
            <p:ph type="title"/>
          </p:nvPr>
        </p:nvSpPr>
        <p:spPr>
          <a:xfrm>
            <a:off x="457200" y="533400"/>
            <a:ext cx="8229600" cy="990600"/>
          </a:xfrm>
        </p:spPr>
        <p:txBody>
          <a:bodyPr>
            <a:normAutofit/>
          </a:bodyPr>
          <a:lstStyle/>
          <a:p>
            <a:r>
              <a:rPr lang="en-US" sz="3600" dirty="0"/>
              <a:t>Face Familiarity is not a Search Process!</a:t>
            </a:r>
          </a:p>
        </p:txBody>
      </p:sp>
      <p:pic>
        <p:nvPicPr>
          <p:cNvPr id="12" name="Picture 2" descr="Waco gang shootout: more than 100 bikers allowed to remove GPS monitors |  Texas | The Guardian">
            <a:extLst>
              <a:ext uri="{FF2B5EF4-FFF2-40B4-BE49-F238E27FC236}">
                <a16:creationId xmlns:a16="http://schemas.microsoft.com/office/drawing/2014/main" id="{D8F71998-C80E-4FCE-BA1F-4AE22A31F518}"/>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29855" t="-3043" r="29710" b="72753"/>
          <a:stretch/>
        </p:blipFill>
        <p:spPr bwMode="auto">
          <a:xfrm>
            <a:off x="5387009" y="1949205"/>
            <a:ext cx="2773017" cy="2077279"/>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Nicolas Cage The Unbearable Weight of Massive Talent Plot, Details, Cast,  Release Date">
            <a:extLst>
              <a:ext uri="{FF2B5EF4-FFF2-40B4-BE49-F238E27FC236}">
                <a16:creationId xmlns:a16="http://schemas.microsoft.com/office/drawing/2014/main" id="{433A6C4B-1E72-47F0-AF2E-D041B8CB440B}"/>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12156" t="17088" r="24266" b="15755"/>
          <a:stretch/>
        </p:blipFill>
        <p:spPr bwMode="auto">
          <a:xfrm>
            <a:off x="7274299" y="2128038"/>
            <a:ext cx="784832" cy="82901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78037530"/>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13248B95-1DE2-422C-B887-3D64695D73F2}"/>
              </a:ext>
            </a:extLst>
          </p:cNvPr>
          <p:cNvGrpSpPr/>
          <p:nvPr/>
        </p:nvGrpSpPr>
        <p:grpSpPr>
          <a:xfrm>
            <a:off x="1512615" y="1850268"/>
            <a:ext cx="2522679" cy="2451445"/>
            <a:chOff x="2226365" y="2305878"/>
            <a:chExt cx="2522679" cy="2451445"/>
          </a:xfrm>
        </p:grpSpPr>
        <p:pic>
          <p:nvPicPr>
            <p:cNvPr id="8" name="Picture 7">
              <a:extLst>
                <a:ext uri="{FF2B5EF4-FFF2-40B4-BE49-F238E27FC236}">
                  <a16:creationId xmlns:a16="http://schemas.microsoft.com/office/drawing/2014/main" id="{85AD14CC-820D-4631-BD68-F1EBBC64AC77}"/>
                </a:ext>
              </a:extLst>
            </p:cNvPr>
            <p:cNvPicPr>
              <a:picLocks noChangeAspect="1"/>
            </p:cNvPicPr>
            <p:nvPr/>
          </p:nvPicPr>
          <p:blipFill rotWithShape="1">
            <a:blip r:embed="rId2"/>
            <a:srcRect l="2986" t="3607"/>
            <a:stretch/>
          </p:blipFill>
          <p:spPr>
            <a:xfrm>
              <a:off x="2226365" y="2305878"/>
              <a:ext cx="2522679" cy="2451445"/>
            </a:xfrm>
            <a:prstGeom prst="rect">
              <a:avLst/>
            </a:prstGeom>
          </p:spPr>
        </p:pic>
        <p:sp>
          <p:nvSpPr>
            <p:cNvPr id="9" name="Rectangle 8">
              <a:extLst>
                <a:ext uri="{FF2B5EF4-FFF2-40B4-BE49-F238E27FC236}">
                  <a16:creationId xmlns:a16="http://schemas.microsoft.com/office/drawing/2014/main" id="{9BEEBAE6-8934-4896-89D5-41F0D5E33007}"/>
                </a:ext>
              </a:extLst>
            </p:cNvPr>
            <p:cNvSpPr/>
            <p:nvPr/>
          </p:nvSpPr>
          <p:spPr>
            <a:xfrm>
              <a:off x="2226365" y="4641574"/>
              <a:ext cx="337931" cy="11574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 name="TextBox 2">
            <a:extLst>
              <a:ext uri="{FF2B5EF4-FFF2-40B4-BE49-F238E27FC236}">
                <a16:creationId xmlns:a16="http://schemas.microsoft.com/office/drawing/2014/main" id="{666B1341-7D17-4F2E-A7C8-87D4BF1796B9}"/>
              </a:ext>
            </a:extLst>
          </p:cNvPr>
          <p:cNvSpPr txBox="1"/>
          <p:nvPr/>
        </p:nvSpPr>
        <p:spPr>
          <a:xfrm>
            <a:off x="1512615" y="5143319"/>
            <a:ext cx="6647411" cy="923330"/>
          </a:xfrm>
          <a:prstGeom prst="rect">
            <a:avLst/>
          </a:prstGeom>
          <a:noFill/>
        </p:spPr>
        <p:txBody>
          <a:bodyPr wrap="square" rtlCol="0">
            <a:spAutoFit/>
          </a:bodyPr>
          <a:lstStyle/>
          <a:p>
            <a:r>
              <a:rPr lang="en-US" dirty="0"/>
              <a:t>Brodt &amp; </a:t>
            </a:r>
            <a:r>
              <a:rPr lang="en-US" dirty="0" err="1"/>
              <a:t>Gais</a:t>
            </a:r>
            <a:r>
              <a:rPr lang="en-US" dirty="0"/>
              <a:t> (2021): “…information is stored in the same neural circuits that participate in its initial processing, and also at the same level of conceptual abstraction” (p. 428).</a:t>
            </a:r>
          </a:p>
        </p:txBody>
      </p:sp>
      <p:cxnSp>
        <p:nvCxnSpPr>
          <p:cNvPr id="5" name="Straight Arrow Connector 4">
            <a:extLst>
              <a:ext uri="{FF2B5EF4-FFF2-40B4-BE49-F238E27FC236}">
                <a16:creationId xmlns:a16="http://schemas.microsoft.com/office/drawing/2014/main" id="{2529638E-19AD-417F-B76E-EFDD45B44E9D}"/>
              </a:ext>
            </a:extLst>
          </p:cNvPr>
          <p:cNvCxnSpPr/>
          <p:nvPr/>
        </p:nvCxnSpPr>
        <p:spPr>
          <a:xfrm flipH="1">
            <a:off x="4075044" y="3118076"/>
            <a:ext cx="1192696" cy="0"/>
          </a:xfrm>
          <a:prstGeom prst="straightConnector1">
            <a:avLst/>
          </a:prstGeom>
          <a:ln>
            <a:tailEnd type="arrow" w="lg" len="lg"/>
          </a:ln>
        </p:spPr>
        <p:style>
          <a:lnRef idx="2">
            <a:schemeClr val="accent3"/>
          </a:lnRef>
          <a:fillRef idx="0">
            <a:schemeClr val="accent3"/>
          </a:fillRef>
          <a:effectRef idx="1">
            <a:schemeClr val="accent3"/>
          </a:effectRef>
          <a:fontRef idx="minor">
            <a:schemeClr val="tx1"/>
          </a:fontRef>
        </p:style>
      </p:cxnSp>
      <p:sp>
        <p:nvSpPr>
          <p:cNvPr id="11" name="Title 1">
            <a:extLst>
              <a:ext uri="{FF2B5EF4-FFF2-40B4-BE49-F238E27FC236}">
                <a16:creationId xmlns:a16="http://schemas.microsoft.com/office/drawing/2014/main" id="{C95FA568-A8BE-4E5B-AC70-F7BD1A6F2F4E}"/>
              </a:ext>
            </a:extLst>
          </p:cNvPr>
          <p:cNvSpPr>
            <a:spLocks noGrp="1"/>
          </p:cNvSpPr>
          <p:nvPr>
            <p:ph type="title"/>
          </p:nvPr>
        </p:nvSpPr>
        <p:spPr>
          <a:xfrm>
            <a:off x="457200" y="533400"/>
            <a:ext cx="8229600" cy="990600"/>
          </a:xfrm>
        </p:spPr>
        <p:txBody>
          <a:bodyPr>
            <a:normAutofit/>
          </a:bodyPr>
          <a:lstStyle/>
          <a:p>
            <a:r>
              <a:rPr lang="en-US" sz="3600" dirty="0"/>
              <a:t>Face Familiarity is not a Search Process!</a:t>
            </a:r>
          </a:p>
        </p:txBody>
      </p:sp>
      <p:pic>
        <p:nvPicPr>
          <p:cNvPr id="12" name="Picture 2" descr="Waco gang shootout: more than 100 bikers allowed to remove GPS monitors |  Texas | The Guardian">
            <a:extLst>
              <a:ext uri="{FF2B5EF4-FFF2-40B4-BE49-F238E27FC236}">
                <a16:creationId xmlns:a16="http://schemas.microsoft.com/office/drawing/2014/main" id="{D8F71998-C80E-4FCE-BA1F-4AE22A31F518}"/>
              </a:ext>
            </a:extLst>
          </p:cNvPr>
          <p:cNvPicPr>
            <a:picLocks noChangeAspect="1" noChangeArrowheads="1"/>
          </p:cNvPicPr>
          <p:nvPr/>
        </p:nvPicPr>
        <p:blipFill rotWithShape="1">
          <a:blip r:embed="rId3">
            <a:grayscl/>
            <a:extLst>
              <a:ext uri="{28A0092B-C50C-407E-A947-70E740481C1C}">
                <a14:useLocalDpi xmlns:a14="http://schemas.microsoft.com/office/drawing/2010/main" val="0"/>
              </a:ext>
            </a:extLst>
          </a:blip>
          <a:srcRect l="29855" t="-3043" r="29710" b="72753"/>
          <a:stretch/>
        </p:blipFill>
        <p:spPr bwMode="auto">
          <a:xfrm>
            <a:off x="5387009" y="2108685"/>
            <a:ext cx="2773017" cy="2077279"/>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a:extLst>
              <a:ext uri="{FF2B5EF4-FFF2-40B4-BE49-F238E27FC236}">
                <a16:creationId xmlns:a16="http://schemas.microsoft.com/office/drawing/2014/main" id="{D0421067-EDD1-4F2B-94B4-03A0B3D3CCC9}"/>
              </a:ext>
            </a:extLst>
          </p:cNvPr>
          <p:cNvSpPr/>
          <p:nvPr/>
        </p:nvSpPr>
        <p:spPr>
          <a:xfrm>
            <a:off x="7255933" y="2224892"/>
            <a:ext cx="857250" cy="89318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6" name="Picture 2" descr="Nicolas Cage The Unbearable Weight of Massive Talent Plot, Details, Cast,  Release Date">
            <a:extLst>
              <a:ext uri="{FF2B5EF4-FFF2-40B4-BE49-F238E27FC236}">
                <a16:creationId xmlns:a16="http://schemas.microsoft.com/office/drawing/2014/main" id="{433A6C4B-1E72-47F0-AF2E-D041B8CB440B}"/>
              </a:ext>
            </a:extLst>
          </p:cNvPr>
          <p:cNvPicPr>
            <a:picLocks noChangeAspect="1" noChangeArrowheads="1"/>
          </p:cNvPicPr>
          <p:nvPr/>
        </p:nvPicPr>
        <p:blipFill rotWithShape="1">
          <a:blip r:embed="rId4">
            <a:grayscl/>
            <a:extLst>
              <a:ext uri="{28A0092B-C50C-407E-A947-70E740481C1C}">
                <a14:useLocalDpi xmlns:a14="http://schemas.microsoft.com/office/drawing/2010/main" val="0"/>
              </a:ext>
            </a:extLst>
          </a:blip>
          <a:srcRect l="12155" t="17088" r="20442" b="15755"/>
          <a:stretch/>
        </p:blipFill>
        <p:spPr bwMode="auto">
          <a:xfrm>
            <a:off x="7282569" y="2318311"/>
            <a:ext cx="770416" cy="76760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01610284"/>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Real_ID 2">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0" y="857250"/>
            <a:ext cx="9144000" cy="5143500"/>
          </a:xfrm>
          <a:prstGeom prst="rect">
            <a:avLst/>
          </a:prstGeom>
        </p:spPr>
      </p:pic>
    </p:spTree>
    <p:extLst>
      <p:ext uri="{BB962C8B-B14F-4D97-AF65-F5344CB8AC3E}">
        <p14:creationId xmlns:p14="http://schemas.microsoft.com/office/powerpoint/2010/main" val="787972820"/>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5"/>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5"/>
                                        </p:tgtEl>
                                      </p:cBhvr>
                                    </p:cmd>
                                  </p:childTnLst>
                                </p:cTn>
                              </p:par>
                            </p:childTnLst>
                          </p:cTn>
                        </p:par>
                      </p:childTnLst>
                    </p:cTn>
                  </p:par>
                </p:childTnLst>
              </p:cTn>
              <p:nextCondLst>
                <p:cond evt="onClick" delay="0">
                  <p:tgtEl>
                    <p:spTgt spid="5"/>
                  </p:tgtEl>
                </p:cond>
              </p:nextCondLst>
            </p:seq>
            <p:video>
              <p:cMediaNode vol="80000">
                <p:cTn id="7" fill="hold" display="0">
                  <p:stCondLst>
                    <p:cond delay="indefinite"/>
                  </p:stCondLst>
                </p:cTn>
                <p:tgtEl>
                  <p:spTgt spid="5"/>
                </p:tgtEl>
              </p:cMediaNode>
            </p:vide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defRPr/>
            </a:pPr>
            <a:r>
              <a:rPr lang="en-US" sz="3600">
                <a:solidFill>
                  <a:srgbClr val="C00000"/>
                </a:solidFill>
              </a:rPr>
              <a:t>Forensic Pattern Matching</a:t>
            </a:r>
            <a:endParaRPr lang="en-US" sz="3600" dirty="0">
              <a:solidFill>
                <a:srgbClr val="C00000"/>
              </a:solidFill>
            </a:endParaRPr>
          </a:p>
        </p:txBody>
      </p:sp>
      <p:sp>
        <p:nvSpPr>
          <p:cNvPr id="3" name="Content Placeholder 2"/>
          <p:cNvSpPr>
            <a:spLocks noGrp="1"/>
          </p:cNvSpPr>
          <p:nvPr>
            <p:ph idx="1"/>
          </p:nvPr>
        </p:nvSpPr>
        <p:spPr>
          <a:xfrm>
            <a:off x="457200" y="1463040"/>
            <a:ext cx="8229600" cy="4274665"/>
          </a:xfrm>
        </p:spPr>
        <p:txBody>
          <a:bodyPr>
            <a:normAutofit lnSpcReduction="10000"/>
          </a:bodyPr>
          <a:lstStyle/>
          <a:p>
            <a:pPr>
              <a:spcBef>
                <a:spcPts val="0"/>
              </a:spcBef>
              <a:spcAft>
                <a:spcPts val="600"/>
              </a:spcAft>
              <a:defRPr/>
            </a:pPr>
            <a:r>
              <a:rPr lang="en-US" dirty="0"/>
              <a:t>A                              from the crime scene is compared to a </a:t>
            </a:r>
            <a:r>
              <a:rPr lang="en-US" b="1" dirty="0">
                <a:ln w="0"/>
                <a:effectLst>
                  <a:outerShdw blurRad="38100" dist="19050" dir="2700000" algn="tl" rotWithShape="0">
                    <a:schemeClr val="dk1">
                      <a:alpha val="40000"/>
                    </a:schemeClr>
                  </a:outerShdw>
                </a:effectLst>
              </a:rPr>
              <a:t>reference sample </a:t>
            </a:r>
            <a:r>
              <a:rPr lang="en-US" dirty="0"/>
              <a:t>from the suspect forensic sample (do they match?)</a:t>
            </a:r>
          </a:p>
          <a:p>
            <a:pPr>
              <a:spcBef>
                <a:spcPts val="0"/>
              </a:spcBef>
              <a:spcAft>
                <a:spcPts val="600"/>
              </a:spcAft>
              <a:defRPr/>
            </a:pPr>
            <a:r>
              <a:rPr lang="en-US" dirty="0"/>
              <a:t>Examples:</a:t>
            </a:r>
          </a:p>
          <a:p>
            <a:pPr lvl="1">
              <a:spcBef>
                <a:spcPts val="0"/>
              </a:spcBef>
              <a:spcAft>
                <a:spcPts val="600"/>
              </a:spcAft>
              <a:defRPr/>
            </a:pPr>
            <a:r>
              <a:rPr lang="en-US" dirty="0"/>
              <a:t>Forensic DNA</a:t>
            </a:r>
          </a:p>
          <a:p>
            <a:pPr lvl="1">
              <a:spcBef>
                <a:spcPts val="0"/>
              </a:spcBef>
              <a:spcAft>
                <a:spcPts val="600"/>
              </a:spcAft>
              <a:defRPr/>
            </a:pPr>
            <a:r>
              <a:rPr lang="en-US" dirty="0"/>
              <a:t>Fingerprints</a:t>
            </a:r>
          </a:p>
          <a:p>
            <a:pPr lvl="1">
              <a:spcBef>
                <a:spcPts val="0"/>
              </a:spcBef>
              <a:spcAft>
                <a:spcPts val="600"/>
              </a:spcAft>
              <a:defRPr/>
            </a:pPr>
            <a:r>
              <a:rPr lang="en-US" dirty="0"/>
              <a:t>Eyewitness identification </a:t>
            </a:r>
          </a:p>
          <a:p>
            <a:pPr>
              <a:spcAft>
                <a:spcPts val="600"/>
              </a:spcAft>
              <a:defRPr/>
            </a:pPr>
            <a:r>
              <a:rPr lang="en-US" dirty="0"/>
              <a:t>Two issues can compromise the reliability of any kind of forensic pattern-matching evidence:</a:t>
            </a:r>
          </a:p>
          <a:p>
            <a:pPr lvl="1">
              <a:spcAft>
                <a:spcPts val="600"/>
              </a:spcAft>
              <a:defRPr/>
            </a:pPr>
            <a:r>
              <a:rPr lang="en-US" dirty="0"/>
              <a:t>Has the evidence been contaminated?</a:t>
            </a:r>
          </a:p>
          <a:p>
            <a:pPr lvl="1">
              <a:spcBef>
                <a:spcPts val="600"/>
              </a:spcBef>
              <a:spcAft>
                <a:spcPts val="600"/>
              </a:spcAft>
              <a:defRPr/>
            </a:pPr>
            <a:r>
              <a:rPr lang="en-US" dirty="0"/>
              <a:t>Was the evidence properly tested?</a:t>
            </a:r>
          </a:p>
          <a:p>
            <a:pPr marL="274320" lvl="1" indent="0">
              <a:spcBef>
                <a:spcPts val="1800"/>
              </a:spcBef>
              <a:spcAft>
                <a:spcPts val="600"/>
              </a:spcAft>
              <a:buNone/>
              <a:defRPr/>
            </a:pPr>
            <a:endParaRPr lang="en-US" dirty="0"/>
          </a:p>
          <a:p>
            <a:pPr lvl="1">
              <a:spcBef>
                <a:spcPts val="0"/>
              </a:spcBef>
              <a:spcAft>
                <a:spcPts val="600"/>
              </a:spcAft>
              <a:defRPr/>
            </a:pPr>
            <a:endParaRPr lang="en-US" sz="1800" dirty="0"/>
          </a:p>
          <a:p>
            <a:pPr lvl="1">
              <a:spcBef>
                <a:spcPts val="0"/>
              </a:spcBef>
              <a:spcAft>
                <a:spcPts val="600"/>
              </a:spcAft>
              <a:defRPr/>
            </a:pPr>
            <a:endParaRPr lang="en-US" sz="1800" dirty="0"/>
          </a:p>
          <a:p>
            <a:pPr>
              <a:spcAft>
                <a:spcPts val="600"/>
              </a:spcAft>
              <a:defRPr/>
            </a:pPr>
            <a:endParaRPr lang="en-US" dirty="0"/>
          </a:p>
          <a:p>
            <a:pPr>
              <a:defRPr/>
            </a:pPr>
            <a:endParaRPr lang="en-US" sz="2000" dirty="0"/>
          </a:p>
        </p:txBody>
      </p:sp>
      <p:pic>
        <p:nvPicPr>
          <p:cNvPr id="9" name="Picture 8">
            <a:extLst>
              <a:ext uri="{FF2B5EF4-FFF2-40B4-BE49-F238E27FC236}">
                <a16:creationId xmlns:a16="http://schemas.microsoft.com/office/drawing/2014/main" id="{0B03B494-7204-4652-BDCC-13B8D188F26E}"/>
              </a:ext>
            </a:extLst>
          </p:cNvPr>
          <p:cNvPicPr>
            <a:picLocks noChangeAspect="1"/>
          </p:cNvPicPr>
          <p:nvPr/>
        </p:nvPicPr>
        <p:blipFill rotWithShape="1">
          <a:blip r:embed="rId4">
            <a:alphaModFix amt="50000"/>
            <a:extLst>
              <a:ext uri="{BEBA8EAE-BF5A-486C-A8C5-ECC9F3942E4B}">
                <a14:imgProps xmlns:a14="http://schemas.microsoft.com/office/drawing/2010/main">
                  <a14:imgLayer r:embed="rId5">
                    <a14:imgEffect>
                      <a14:artisticPencilSketch/>
                    </a14:imgEffect>
                  </a14:imgLayer>
                </a14:imgProps>
              </a:ext>
            </a:extLst>
          </a:blip>
          <a:srcRect l="10210" t="14178" r="4526" b="20410"/>
          <a:stretch/>
        </p:blipFill>
        <p:spPr>
          <a:xfrm>
            <a:off x="894523" y="1514061"/>
            <a:ext cx="2087218" cy="417443"/>
          </a:xfrm>
          <a:prstGeom prst="rect">
            <a:avLst/>
          </a:prstGeom>
        </p:spPr>
      </p:pic>
    </p:spTree>
    <p:custDataLst>
      <p:tags r:id="rId1"/>
    </p:custDataLst>
    <p:extLst>
      <p:ext uri="{BB962C8B-B14F-4D97-AF65-F5344CB8AC3E}">
        <p14:creationId xmlns:p14="http://schemas.microsoft.com/office/powerpoint/2010/main" val="32752333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9"/>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itle 1"/>
          <p:cNvSpPr>
            <a:spLocks noGrp="1"/>
          </p:cNvSpPr>
          <p:nvPr>
            <p:ph type="title"/>
          </p:nvPr>
        </p:nvSpPr>
        <p:spPr>
          <a:xfrm>
            <a:off x="457200" y="590550"/>
            <a:ext cx="8229600" cy="990600"/>
          </a:xfrm>
        </p:spPr>
        <p:txBody>
          <a:bodyPr>
            <a:noAutofit/>
          </a:bodyPr>
          <a:lstStyle/>
          <a:p>
            <a:pPr>
              <a:defRPr/>
            </a:pPr>
            <a:r>
              <a:rPr kumimoji="0" lang="en-US" sz="2800" b="0" i="0" u="none" strike="noStrike" kern="1200" cap="none" spc="-100" normalizeH="0" baseline="0" noProof="0" dirty="0">
                <a:ln>
                  <a:noFill/>
                </a:ln>
                <a:solidFill>
                  <a:srgbClr val="D1282E"/>
                </a:solidFill>
                <a:effectLst/>
                <a:uLnTx/>
                <a:uFillTx/>
                <a:latin typeface="Calibri"/>
                <a:ea typeface="+mj-ea"/>
                <a:cs typeface="+mj-cs"/>
              </a:rPr>
              <a:t>(1) Eyewitness identification is reliable on the first test, and (2) testing memory contaminates memory for the suspect</a:t>
            </a:r>
            <a:endParaRPr lang="en-US" sz="3200" dirty="0"/>
          </a:p>
        </p:txBody>
      </p:sp>
      <p:pic>
        <p:nvPicPr>
          <p:cNvPr id="18" name="Picture 2" descr="Mistaken for a criminal: Eyewitness identifications are often wrong">
            <a:extLst>
              <a:ext uri="{FF2B5EF4-FFF2-40B4-BE49-F238E27FC236}">
                <a16:creationId xmlns:a16="http://schemas.microsoft.com/office/drawing/2014/main" id="{F6482583-3F72-43C1-AEC8-840B4766D40E}"/>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5491" r="8127"/>
          <a:stretch/>
        </p:blipFill>
        <p:spPr bwMode="auto">
          <a:xfrm>
            <a:off x="1082990" y="2547955"/>
            <a:ext cx="2714952" cy="1767923"/>
          </a:xfrm>
          <a:prstGeom prst="rect">
            <a:avLst/>
          </a:prstGeom>
          <a:noFill/>
          <a:extLst>
            <a:ext uri="{909E8E84-426E-40DD-AFC4-6F175D3DCCD1}">
              <a14:hiddenFill xmlns:a14="http://schemas.microsoft.com/office/drawing/2010/main">
                <a:solidFill>
                  <a:srgbClr val="FFFFFF"/>
                </a:solidFill>
              </a14:hiddenFill>
            </a:ext>
          </a:extLst>
        </p:spPr>
      </p:pic>
      <p:sp>
        <p:nvSpPr>
          <p:cNvPr id="19" name="TextBox 18">
            <a:extLst>
              <a:ext uri="{FF2B5EF4-FFF2-40B4-BE49-F238E27FC236}">
                <a16:creationId xmlns:a16="http://schemas.microsoft.com/office/drawing/2014/main" id="{2C4E775B-FAF5-444D-9592-6FFB7111E32D}"/>
              </a:ext>
            </a:extLst>
          </p:cNvPr>
          <p:cNvSpPr txBox="1"/>
          <p:nvPr/>
        </p:nvSpPr>
        <p:spPr>
          <a:xfrm>
            <a:off x="969778" y="4493847"/>
            <a:ext cx="2315682" cy="338554"/>
          </a:xfrm>
          <a:prstGeom prst="rect">
            <a:avLst/>
          </a:prstGeom>
          <a:noFill/>
        </p:spPr>
        <p:txBody>
          <a:bodyPr wrap="square" rtlCol="0">
            <a:spAutoFit/>
          </a:bodyPr>
          <a:lstStyle/>
          <a:p>
            <a:pPr marL="91440" indent="-137160">
              <a:spcAft>
                <a:spcPts val="600"/>
              </a:spcAft>
              <a:buFont typeface="Arial" panose="020B0604020202020204" pitchFamily="34" charset="0"/>
              <a:buChar char="•"/>
            </a:pPr>
            <a:r>
              <a:rPr lang="en-US" sz="1600" dirty="0"/>
              <a:t>Inconclusive suspect ID</a:t>
            </a:r>
          </a:p>
        </p:txBody>
      </p:sp>
      <p:sp>
        <p:nvSpPr>
          <p:cNvPr id="12" name="Rectangle 11">
            <a:extLst>
              <a:ext uri="{FF2B5EF4-FFF2-40B4-BE49-F238E27FC236}">
                <a16:creationId xmlns:a16="http://schemas.microsoft.com/office/drawing/2014/main" id="{E062DE65-28BB-421D-9C25-FDA6B1599411}"/>
              </a:ext>
            </a:extLst>
          </p:cNvPr>
          <p:cNvSpPr/>
          <p:nvPr/>
        </p:nvSpPr>
        <p:spPr>
          <a:xfrm>
            <a:off x="969779" y="5220447"/>
            <a:ext cx="3125972" cy="356573"/>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Box 13">
            <a:extLst>
              <a:ext uri="{FF2B5EF4-FFF2-40B4-BE49-F238E27FC236}">
                <a16:creationId xmlns:a16="http://schemas.microsoft.com/office/drawing/2014/main" id="{F3ED4127-BA18-4840-B549-938ED72FA0CE}"/>
              </a:ext>
            </a:extLst>
          </p:cNvPr>
          <p:cNvSpPr txBox="1"/>
          <p:nvPr/>
        </p:nvSpPr>
        <p:spPr>
          <a:xfrm>
            <a:off x="978195" y="4852627"/>
            <a:ext cx="4572000" cy="338554"/>
          </a:xfrm>
          <a:prstGeom prst="rect">
            <a:avLst/>
          </a:prstGeom>
          <a:noFill/>
        </p:spPr>
        <p:txBody>
          <a:bodyPr wrap="square">
            <a:spAutoFit/>
          </a:bodyPr>
          <a:lstStyle/>
          <a:p>
            <a:pPr marL="91440" indent="-137160">
              <a:spcAft>
                <a:spcPts val="600"/>
              </a:spcAft>
              <a:buFont typeface="Arial" panose="020B0604020202020204" pitchFamily="34" charset="0"/>
              <a:buChar char="•"/>
            </a:pPr>
            <a:r>
              <a:rPr lang="en-US" sz="1600" dirty="0"/>
              <a:t>Filler ID            innocence</a:t>
            </a:r>
          </a:p>
        </p:txBody>
      </p:sp>
      <p:sp>
        <p:nvSpPr>
          <p:cNvPr id="15" name="TextBox 14">
            <a:extLst>
              <a:ext uri="{FF2B5EF4-FFF2-40B4-BE49-F238E27FC236}">
                <a16:creationId xmlns:a16="http://schemas.microsoft.com/office/drawing/2014/main" id="{AB398B66-C6A7-4402-A2D0-76F1710BE862}"/>
              </a:ext>
            </a:extLst>
          </p:cNvPr>
          <p:cNvSpPr txBox="1"/>
          <p:nvPr/>
        </p:nvSpPr>
        <p:spPr>
          <a:xfrm>
            <a:off x="988828" y="5220448"/>
            <a:ext cx="4572000" cy="338554"/>
          </a:xfrm>
          <a:prstGeom prst="rect">
            <a:avLst/>
          </a:prstGeom>
          <a:noFill/>
        </p:spPr>
        <p:txBody>
          <a:bodyPr wrap="square">
            <a:spAutoFit/>
          </a:bodyPr>
          <a:lstStyle/>
          <a:p>
            <a:pPr marL="91440" indent="-137160">
              <a:spcAft>
                <a:spcPts val="600"/>
              </a:spcAft>
              <a:buFont typeface="Arial" panose="020B0604020202020204" pitchFamily="34" charset="0"/>
              <a:buChar char="•"/>
            </a:pPr>
            <a:r>
              <a:rPr lang="en-US" sz="1600" dirty="0"/>
              <a:t>Lineup rejection            innocence</a:t>
            </a:r>
          </a:p>
        </p:txBody>
      </p:sp>
      <p:cxnSp>
        <p:nvCxnSpPr>
          <p:cNvPr id="23" name="Straight Arrow Connector 22">
            <a:extLst>
              <a:ext uri="{FF2B5EF4-FFF2-40B4-BE49-F238E27FC236}">
                <a16:creationId xmlns:a16="http://schemas.microsoft.com/office/drawing/2014/main" id="{574AD2E9-A77D-461E-8A11-B80736544670}"/>
              </a:ext>
            </a:extLst>
          </p:cNvPr>
          <p:cNvCxnSpPr>
            <a:cxnSpLocks/>
          </p:cNvCxnSpPr>
          <p:nvPr/>
        </p:nvCxnSpPr>
        <p:spPr>
          <a:xfrm>
            <a:off x="1880126" y="5024844"/>
            <a:ext cx="461555"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4" name="Straight Arrow Connector 23">
            <a:extLst>
              <a:ext uri="{FF2B5EF4-FFF2-40B4-BE49-F238E27FC236}">
                <a16:creationId xmlns:a16="http://schemas.microsoft.com/office/drawing/2014/main" id="{28EC7F12-B2ED-4F83-9F67-468D2E6F8360}"/>
              </a:ext>
            </a:extLst>
          </p:cNvPr>
          <p:cNvCxnSpPr>
            <a:cxnSpLocks/>
          </p:cNvCxnSpPr>
          <p:nvPr/>
        </p:nvCxnSpPr>
        <p:spPr>
          <a:xfrm>
            <a:off x="2581875" y="5396981"/>
            <a:ext cx="461555"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5" name="Straight Arrow Connector 24">
            <a:extLst>
              <a:ext uri="{FF2B5EF4-FFF2-40B4-BE49-F238E27FC236}">
                <a16:creationId xmlns:a16="http://schemas.microsoft.com/office/drawing/2014/main" id="{DEBCE3E3-D902-4DA9-AEB7-2D9549DF1430}"/>
              </a:ext>
            </a:extLst>
          </p:cNvPr>
          <p:cNvCxnSpPr>
            <a:cxnSpLocks/>
          </p:cNvCxnSpPr>
          <p:nvPr/>
        </p:nvCxnSpPr>
        <p:spPr>
          <a:xfrm>
            <a:off x="4014748" y="3429000"/>
            <a:ext cx="1545633" cy="0"/>
          </a:xfrm>
          <a:prstGeom prst="straightConnector1">
            <a:avLst/>
          </a:prstGeom>
          <a:ln>
            <a:tailEnd type="triangle" w="lg" len="lg"/>
          </a:ln>
        </p:spPr>
        <p:style>
          <a:lnRef idx="1">
            <a:schemeClr val="accent1"/>
          </a:lnRef>
          <a:fillRef idx="0">
            <a:schemeClr val="accent1"/>
          </a:fillRef>
          <a:effectRef idx="0">
            <a:schemeClr val="accent1"/>
          </a:effectRef>
          <a:fontRef idx="minor">
            <a:schemeClr val="tx1"/>
          </a:fontRef>
        </p:style>
      </p:cxnSp>
      <p:sp>
        <p:nvSpPr>
          <p:cNvPr id="28" name="TextBox 27">
            <a:extLst>
              <a:ext uri="{FF2B5EF4-FFF2-40B4-BE49-F238E27FC236}">
                <a16:creationId xmlns:a16="http://schemas.microsoft.com/office/drawing/2014/main" id="{A3C29EB8-EFAC-4A2C-9808-18D4F8C413A3}"/>
              </a:ext>
            </a:extLst>
          </p:cNvPr>
          <p:cNvSpPr txBox="1"/>
          <p:nvPr/>
        </p:nvSpPr>
        <p:spPr>
          <a:xfrm>
            <a:off x="5888222" y="4476317"/>
            <a:ext cx="2499010" cy="338554"/>
          </a:xfrm>
          <a:prstGeom prst="rect">
            <a:avLst/>
          </a:prstGeom>
          <a:noFill/>
        </p:spPr>
        <p:txBody>
          <a:bodyPr wrap="square">
            <a:spAutoFit/>
          </a:bodyPr>
          <a:lstStyle/>
          <a:p>
            <a:pPr marL="91440" indent="-137160">
              <a:spcAft>
                <a:spcPts val="600"/>
              </a:spcAft>
              <a:buFont typeface="Arial" panose="020B0604020202020204" pitchFamily="34" charset="0"/>
              <a:buChar char="•"/>
            </a:pPr>
            <a:r>
              <a:rPr lang="en-US" sz="1600" dirty="0"/>
              <a:t>Conclusive suspect ID</a:t>
            </a:r>
          </a:p>
        </p:txBody>
      </p:sp>
      <p:pic>
        <p:nvPicPr>
          <p:cNvPr id="32" name="Picture 31">
            <a:extLst>
              <a:ext uri="{FF2B5EF4-FFF2-40B4-BE49-F238E27FC236}">
                <a16:creationId xmlns:a16="http://schemas.microsoft.com/office/drawing/2014/main" id="{494BA06A-563A-4B7C-A918-F914CDCF867B}"/>
              </a:ext>
            </a:extLst>
          </p:cNvPr>
          <p:cNvPicPr>
            <a:picLocks noChangeAspect="1"/>
          </p:cNvPicPr>
          <p:nvPr/>
        </p:nvPicPr>
        <p:blipFill>
          <a:blip r:embed="rId5"/>
          <a:stretch>
            <a:fillRect/>
          </a:stretch>
        </p:blipFill>
        <p:spPr>
          <a:xfrm>
            <a:off x="5739322" y="2534637"/>
            <a:ext cx="2647910" cy="1769456"/>
          </a:xfrm>
          <a:prstGeom prst="rect">
            <a:avLst/>
          </a:prstGeom>
        </p:spPr>
      </p:pic>
    </p:spTree>
    <p:custDataLst>
      <p:tags r:id="rId1"/>
    </p:custDataLst>
    <p:extLst>
      <p:ext uri="{BB962C8B-B14F-4D97-AF65-F5344CB8AC3E}">
        <p14:creationId xmlns:p14="http://schemas.microsoft.com/office/powerpoint/2010/main" val="39965747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33400"/>
            <a:ext cx="8229600" cy="729343"/>
          </a:xfrm>
        </p:spPr>
        <p:txBody>
          <a:bodyPr>
            <a:normAutofit/>
          </a:bodyPr>
          <a:lstStyle/>
          <a:p>
            <a:pPr>
              <a:defRPr/>
            </a:pPr>
            <a:r>
              <a:rPr lang="en-US" sz="3200" dirty="0">
                <a:solidFill>
                  <a:srgbClr val="C00000"/>
                </a:solidFill>
              </a:rPr>
              <a:t>James Joseph Garner</a:t>
            </a:r>
            <a:endParaRPr lang="en-US" sz="2000" dirty="0">
              <a:solidFill>
                <a:srgbClr val="C00000"/>
              </a:solidFill>
            </a:endParaRPr>
          </a:p>
        </p:txBody>
      </p:sp>
      <p:sp>
        <p:nvSpPr>
          <p:cNvPr id="3" name="Content Placeholder 2"/>
          <p:cNvSpPr>
            <a:spLocks noGrp="1"/>
          </p:cNvSpPr>
          <p:nvPr>
            <p:ph idx="1"/>
          </p:nvPr>
        </p:nvSpPr>
        <p:spPr>
          <a:xfrm>
            <a:off x="457200" y="1359354"/>
            <a:ext cx="8229600" cy="4525963"/>
          </a:xfrm>
        </p:spPr>
        <p:txBody>
          <a:bodyPr>
            <a:normAutofit/>
          </a:bodyPr>
          <a:lstStyle/>
          <a:p>
            <a:pPr>
              <a:spcAft>
                <a:spcPts val="600"/>
              </a:spcAft>
              <a:defRPr/>
            </a:pPr>
            <a:r>
              <a:rPr lang="en-US" sz="2000" dirty="0">
                <a:latin typeface="Times New Roman" pitchFamily="18" charset="0"/>
                <a:cs typeface="Times New Roman" pitchFamily="18" charset="0"/>
              </a:rPr>
              <a:t>Garner was convicted of shooting at 3 brothers at a bar in 2009. The victims described the perpetrator as being 6’ tall, with tattoos, bald and having no facial hair or glasses; Garner is 5’8”, had no tattoos, was not bald, and did have both facial hair and glasses.</a:t>
            </a:r>
          </a:p>
          <a:p>
            <a:pPr>
              <a:spcAft>
                <a:spcPts val="600"/>
              </a:spcAft>
              <a:defRPr/>
            </a:pPr>
            <a:r>
              <a:rPr lang="en-US" sz="2000" dirty="0">
                <a:latin typeface="Times New Roman" pitchFamily="18" charset="0"/>
                <a:cs typeface="Times New Roman" pitchFamily="18" charset="0"/>
              </a:rPr>
              <a:t>On the first test, all three brothers failed to identify him from a photo lineup (more evidence of innocence), but at trial, they emphatically testified that he was the shooter.</a:t>
            </a:r>
          </a:p>
          <a:p>
            <a:pPr>
              <a:spcAft>
                <a:spcPts val="600"/>
              </a:spcAft>
              <a:defRPr/>
            </a:pPr>
            <a:r>
              <a:rPr lang="en-US" sz="2000" dirty="0">
                <a:latin typeface="Times New Roman" pitchFamily="18" charset="0"/>
                <a:cs typeface="Times New Roman" pitchFamily="18" charset="0"/>
              </a:rPr>
              <a:t>Garner was found guilty and sentenced to 32 years in prison, and all appeals have been exhausted</a:t>
            </a:r>
          </a:p>
        </p:txBody>
      </p:sp>
      <p:pic>
        <p:nvPicPr>
          <p:cNvPr id="4" name="Picture 3">
            <a:extLst>
              <a:ext uri="{FF2B5EF4-FFF2-40B4-BE49-F238E27FC236}">
                <a16:creationId xmlns:a16="http://schemas.microsoft.com/office/drawing/2014/main" id="{429A1BA8-C7BA-479F-8D4B-96639809B8A6}"/>
              </a:ext>
            </a:extLst>
          </p:cNvPr>
          <p:cNvPicPr>
            <a:picLocks noChangeAspect="1"/>
          </p:cNvPicPr>
          <p:nvPr/>
        </p:nvPicPr>
        <p:blipFill>
          <a:blip r:embed="rId4"/>
          <a:stretch>
            <a:fillRect/>
          </a:stretch>
        </p:blipFill>
        <p:spPr>
          <a:xfrm>
            <a:off x="1815084" y="4501092"/>
            <a:ext cx="5240230" cy="1279172"/>
          </a:xfrm>
          <a:prstGeom prst="rect">
            <a:avLst/>
          </a:prstGeom>
        </p:spPr>
      </p:pic>
    </p:spTree>
    <p:custDataLst>
      <p:tags r:id="rId1"/>
    </p:custDataLst>
    <p:extLst>
      <p:ext uri="{BB962C8B-B14F-4D97-AF65-F5344CB8AC3E}">
        <p14:creationId xmlns:p14="http://schemas.microsoft.com/office/powerpoint/2010/main" val="8605541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30DF9D6-ADDE-45AA-8DED-3F8E53DA1257}"/>
              </a:ext>
            </a:extLst>
          </p:cNvPr>
          <p:cNvPicPr>
            <a:picLocks noChangeAspect="1"/>
          </p:cNvPicPr>
          <p:nvPr/>
        </p:nvPicPr>
        <p:blipFill>
          <a:blip r:embed="rId2"/>
          <a:stretch>
            <a:fillRect/>
          </a:stretch>
        </p:blipFill>
        <p:spPr>
          <a:xfrm>
            <a:off x="89452" y="678196"/>
            <a:ext cx="9144000" cy="3374634"/>
          </a:xfrm>
          <a:prstGeom prst="rect">
            <a:avLst/>
          </a:prstGeom>
        </p:spPr>
      </p:pic>
      <p:pic>
        <p:nvPicPr>
          <p:cNvPr id="3" name="Picture 2">
            <a:extLst>
              <a:ext uri="{FF2B5EF4-FFF2-40B4-BE49-F238E27FC236}">
                <a16:creationId xmlns:a16="http://schemas.microsoft.com/office/drawing/2014/main" id="{50846358-F64B-4262-8F8E-9E1E87E56469}"/>
              </a:ext>
            </a:extLst>
          </p:cNvPr>
          <p:cNvPicPr>
            <a:picLocks noChangeAspect="1"/>
          </p:cNvPicPr>
          <p:nvPr/>
        </p:nvPicPr>
        <p:blipFill>
          <a:blip r:embed="rId3"/>
          <a:stretch>
            <a:fillRect/>
          </a:stretch>
        </p:blipFill>
        <p:spPr>
          <a:xfrm>
            <a:off x="1815084" y="4501092"/>
            <a:ext cx="5240230" cy="1279172"/>
          </a:xfrm>
          <a:prstGeom prst="rect">
            <a:avLst/>
          </a:prstGeom>
        </p:spPr>
      </p:pic>
    </p:spTree>
    <p:extLst>
      <p:ext uri="{BB962C8B-B14F-4D97-AF65-F5344CB8AC3E}">
        <p14:creationId xmlns:p14="http://schemas.microsoft.com/office/powerpoint/2010/main" val="3934217166"/>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         The Murder of Betty Black </a:t>
            </a:r>
            <a:endParaRPr lang="en-US" dirty="0"/>
          </a:p>
        </p:txBody>
      </p:sp>
      <p:sp>
        <p:nvSpPr>
          <p:cNvPr id="3" name="Content Placeholder 2"/>
          <p:cNvSpPr>
            <a:spLocks noGrp="1"/>
          </p:cNvSpPr>
          <p:nvPr>
            <p:ph idx="1"/>
          </p:nvPr>
        </p:nvSpPr>
        <p:spPr>
          <a:xfrm>
            <a:off x="457200" y="1869921"/>
            <a:ext cx="7603958" cy="4876800"/>
          </a:xfrm>
        </p:spPr>
        <p:txBody>
          <a:bodyPr/>
          <a:lstStyle/>
          <a:p>
            <a:pPr>
              <a:spcAft>
                <a:spcPts val="1200"/>
              </a:spcAft>
            </a:pPr>
            <a:r>
              <a:rPr lang="en-US" dirty="0"/>
              <a:t>On Jan. 29, 1998, witness Jill Bargainer looked through her miniblinds around 6:45 a.m. and saw two men go into her neighbor’s house through the garage. </a:t>
            </a:r>
          </a:p>
          <a:p>
            <a:pPr>
              <a:spcAft>
                <a:spcPts val="1200"/>
              </a:spcAft>
            </a:pPr>
            <a:r>
              <a:rPr lang="en-US" dirty="0"/>
              <a:t>After learning later in the day that her neighbor had been murdered, she contacted the police and told them that both men were white with shoulder-length hair</a:t>
            </a:r>
          </a:p>
          <a:p>
            <a:pPr marL="0" indent="0">
              <a:buNone/>
            </a:pPr>
            <a:endParaRPr lang="en-US" dirty="0"/>
          </a:p>
        </p:txBody>
      </p:sp>
      <p:pic>
        <p:nvPicPr>
          <p:cNvPr id="8" name="Picture 7">
            <a:extLst>
              <a:ext uri="{FF2B5EF4-FFF2-40B4-BE49-F238E27FC236}">
                <a16:creationId xmlns:a16="http://schemas.microsoft.com/office/drawing/2014/main" id="{350D9FA1-20AC-4338-990C-CF0C337BD6E8}"/>
              </a:ext>
            </a:extLst>
          </p:cNvPr>
          <p:cNvPicPr>
            <a:picLocks noChangeAspect="1"/>
          </p:cNvPicPr>
          <p:nvPr/>
        </p:nvPicPr>
        <p:blipFill>
          <a:blip r:embed="rId3"/>
          <a:stretch>
            <a:fillRect/>
          </a:stretch>
        </p:blipFill>
        <p:spPr>
          <a:xfrm>
            <a:off x="643819" y="533400"/>
            <a:ext cx="742950" cy="1123950"/>
          </a:xfrm>
          <a:prstGeom prst="rect">
            <a:avLst/>
          </a:prstGeom>
        </p:spPr>
      </p:pic>
    </p:spTree>
    <p:extLst>
      <p:ext uri="{BB962C8B-B14F-4D97-AF65-F5344CB8AC3E}">
        <p14:creationId xmlns:p14="http://schemas.microsoft.com/office/powerpoint/2010/main" val="16599302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         The Murder of Betty Black </a:t>
            </a:r>
            <a:endParaRPr lang="en-US" dirty="0"/>
          </a:p>
        </p:txBody>
      </p:sp>
      <p:sp>
        <p:nvSpPr>
          <p:cNvPr id="3" name="Content Placeholder 2"/>
          <p:cNvSpPr>
            <a:spLocks noGrp="1"/>
          </p:cNvSpPr>
          <p:nvPr>
            <p:ph idx="1"/>
          </p:nvPr>
        </p:nvSpPr>
        <p:spPr>
          <a:xfrm>
            <a:off x="457199" y="1748621"/>
            <a:ext cx="7241178" cy="4876800"/>
          </a:xfrm>
        </p:spPr>
        <p:txBody>
          <a:bodyPr>
            <a:normAutofit/>
          </a:bodyPr>
          <a:lstStyle/>
          <a:p>
            <a:pPr>
              <a:spcAft>
                <a:spcPts val="1200"/>
              </a:spcAft>
            </a:pPr>
            <a:r>
              <a:rPr lang="en-US" dirty="0"/>
              <a:t>The police suspected a man named Richard Lynn Childs and placed his photo in a lineup</a:t>
            </a:r>
          </a:p>
          <a:p>
            <a:pPr>
              <a:spcAft>
                <a:spcPts val="1200"/>
              </a:spcAft>
            </a:pPr>
            <a:r>
              <a:rPr lang="en-US" dirty="0"/>
              <a:t>Bullets of the same caliber used to murder Mrs. Black were found in his car, and he owned a gun of that same caliber</a:t>
            </a:r>
          </a:p>
          <a:p>
            <a:pPr>
              <a:spcAft>
                <a:spcPts val="1200"/>
              </a:spcAft>
            </a:pPr>
            <a:r>
              <a:rPr lang="en-US" dirty="0"/>
              <a:t>Childs confessed to murdering Mrs. Black, was sentenced to 35 years in prison, and served 16 years before being released on parole.</a:t>
            </a:r>
          </a:p>
          <a:p>
            <a:endParaRPr lang="en-US" dirty="0"/>
          </a:p>
        </p:txBody>
      </p:sp>
      <p:pic>
        <p:nvPicPr>
          <p:cNvPr id="8" name="Picture 7">
            <a:extLst>
              <a:ext uri="{FF2B5EF4-FFF2-40B4-BE49-F238E27FC236}">
                <a16:creationId xmlns:a16="http://schemas.microsoft.com/office/drawing/2014/main" id="{B6320BBB-9E20-4636-8E6F-85A272077136}"/>
              </a:ext>
            </a:extLst>
          </p:cNvPr>
          <p:cNvPicPr>
            <a:picLocks noChangeAspect="1"/>
          </p:cNvPicPr>
          <p:nvPr/>
        </p:nvPicPr>
        <p:blipFill>
          <a:blip r:embed="rId3"/>
          <a:stretch>
            <a:fillRect/>
          </a:stretch>
        </p:blipFill>
        <p:spPr>
          <a:xfrm>
            <a:off x="643819" y="533400"/>
            <a:ext cx="742950" cy="1123950"/>
          </a:xfrm>
          <a:prstGeom prst="rect">
            <a:avLst/>
          </a:prstGeom>
        </p:spPr>
      </p:pic>
      <p:grpSp>
        <p:nvGrpSpPr>
          <p:cNvPr id="7" name="Group 6">
            <a:extLst>
              <a:ext uri="{FF2B5EF4-FFF2-40B4-BE49-F238E27FC236}">
                <a16:creationId xmlns:a16="http://schemas.microsoft.com/office/drawing/2014/main" id="{B2D3C87E-15A9-416D-AD5C-46E740ADF73A}"/>
              </a:ext>
            </a:extLst>
          </p:cNvPr>
          <p:cNvGrpSpPr>
            <a:grpSpLocks noChangeAspect="1"/>
          </p:cNvGrpSpPr>
          <p:nvPr/>
        </p:nvGrpSpPr>
        <p:grpSpPr>
          <a:xfrm>
            <a:off x="2389396" y="2172150"/>
            <a:ext cx="4045296" cy="2369076"/>
            <a:chOff x="1660849" y="422112"/>
            <a:chExt cx="6064898" cy="3551830"/>
          </a:xfrm>
        </p:grpSpPr>
        <p:pic>
          <p:nvPicPr>
            <p:cNvPr id="9" name="Picture 8" descr="A collage of a person's face&#10;&#10;Description automatically generated with low confidence">
              <a:extLst>
                <a:ext uri="{FF2B5EF4-FFF2-40B4-BE49-F238E27FC236}">
                  <a16:creationId xmlns:a16="http://schemas.microsoft.com/office/drawing/2014/main" id="{1CEB65B6-2DE9-4291-87E3-3A254E4E3E42}"/>
                </a:ext>
              </a:extLst>
            </p:cNvPr>
            <p:cNvPicPr>
              <a:picLocks noChangeAspect="1"/>
            </p:cNvPicPr>
            <p:nvPr/>
          </p:nvPicPr>
          <p:blipFill rotWithShape="1">
            <a:blip r:embed="rId4"/>
            <a:srcRect b="53233"/>
            <a:stretch/>
          </p:blipFill>
          <p:spPr>
            <a:xfrm>
              <a:off x="1660849" y="422112"/>
              <a:ext cx="6064898" cy="1863888"/>
            </a:xfrm>
            <a:prstGeom prst="rect">
              <a:avLst/>
            </a:prstGeom>
          </p:spPr>
        </p:pic>
        <p:pic>
          <p:nvPicPr>
            <p:cNvPr id="10" name="Picture 9" descr="A collage of a person's face&#10;&#10;Description automatically generated with low confidence">
              <a:extLst>
                <a:ext uri="{FF2B5EF4-FFF2-40B4-BE49-F238E27FC236}">
                  <a16:creationId xmlns:a16="http://schemas.microsoft.com/office/drawing/2014/main" id="{1FBDA083-D551-4885-8B05-A03631C4DABE}"/>
                </a:ext>
              </a:extLst>
            </p:cNvPr>
            <p:cNvPicPr>
              <a:picLocks noChangeAspect="1"/>
            </p:cNvPicPr>
            <p:nvPr/>
          </p:nvPicPr>
          <p:blipFill rotWithShape="1">
            <a:blip r:embed="rId4"/>
            <a:srcRect t="57302"/>
            <a:stretch/>
          </p:blipFill>
          <p:spPr>
            <a:xfrm>
              <a:off x="1660849" y="2272204"/>
              <a:ext cx="6064898" cy="1701738"/>
            </a:xfrm>
            <a:prstGeom prst="rect">
              <a:avLst/>
            </a:prstGeom>
          </p:spPr>
        </p:pic>
      </p:grpSp>
      <p:sp>
        <p:nvSpPr>
          <p:cNvPr id="11" name="Rectangle 10">
            <a:extLst>
              <a:ext uri="{FF2B5EF4-FFF2-40B4-BE49-F238E27FC236}">
                <a16:creationId xmlns:a16="http://schemas.microsoft.com/office/drawing/2014/main" id="{AB6D0F34-22B8-418A-A6DB-126A3953AC48}"/>
              </a:ext>
            </a:extLst>
          </p:cNvPr>
          <p:cNvSpPr/>
          <p:nvPr/>
        </p:nvSpPr>
        <p:spPr>
          <a:xfrm>
            <a:off x="2624404" y="3523798"/>
            <a:ext cx="746449" cy="807938"/>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a:ea typeface="+mn-ea"/>
              <a:cs typeface="+mn-cs"/>
            </a:endParaRPr>
          </a:p>
        </p:txBody>
      </p:sp>
    </p:spTree>
    <p:extLst>
      <p:ext uri="{BB962C8B-B14F-4D97-AF65-F5344CB8AC3E}">
        <p14:creationId xmlns:p14="http://schemas.microsoft.com/office/powerpoint/2010/main" val="9458082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xit" presetSubtype="0" fill="hold" nodeType="clickEffect">
                                  <p:stCondLst>
                                    <p:cond delay="0"/>
                                  </p:stCondLst>
                                  <p:childTnLst>
                                    <p:set>
                                      <p:cBhvr>
                                        <p:cTn id="18" dur="1" fill="hold">
                                          <p:stCondLst>
                                            <p:cond delay="0"/>
                                          </p:stCondLst>
                                        </p:cTn>
                                        <p:tgtEl>
                                          <p:spTgt spid="7"/>
                                        </p:tgtEl>
                                        <p:attrNameLst>
                                          <p:attrName>style.visibility</p:attrName>
                                        </p:attrNameLst>
                                      </p:cBhvr>
                                      <p:to>
                                        <p:strVal val="hidden"/>
                                      </p:to>
                                    </p:set>
                                  </p:childTnLst>
                                </p:cTn>
                              </p:par>
                              <p:par>
                                <p:cTn id="19" presetID="1" presetClass="exit" presetSubtype="0" fill="hold" grpId="1" nodeType="withEffect">
                                  <p:stCondLst>
                                    <p:cond delay="0"/>
                                  </p:stCondLst>
                                  <p:childTnLst>
                                    <p:set>
                                      <p:cBhvr>
                                        <p:cTn id="20" dur="1" fill="hold">
                                          <p:stCondLst>
                                            <p:cond delay="0"/>
                                          </p:stCondLst>
                                        </p:cTn>
                                        <p:tgtEl>
                                          <p:spTgt spid="11"/>
                                        </p:tgtEl>
                                        <p:attrNameLst>
                                          <p:attrName>style.visibility</p:attrName>
                                        </p:attrNameLst>
                                      </p:cBhvr>
                                      <p:to>
                                        <p:strVal val="hidden"/>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1" grpId="1" animBg="1"/>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Who was the Accomplice</a:t>
            </a:r>
            <a:r>
              <a:rPr lang="en-US" dirty="0"/>
              <a:t>?</a:t>
            </a:r>
          </a:p>
        </p:txBody>
      </p:sp>
      <p:sp>
        <p:nvSpPr>
          <p:cNvPr id="3" name="Content Placeholder 2"/>
          <p:cNvSpPr>
            <a:spLocks noGrp="1"/>
          </p:cNvSpPr>
          <p:nvPr>
            <p:ph idx="1"/>
          </p:nvPr>
        </p:nvSpPr>
        <p:spPr>
          <a:xfrm>
            <a:off x="457199" y="1683303"/>
            <a:ext cx="5952932" cy="4876800"/>
          </a:xfrm>
        </p:spPr>
        <p:txBody>
          <a:bodyPr>
            <a:normAutofit/>
          </a:bodyPr>
          <a:lstStyle/>
          <a:p>
            <a:pPr>
              <a:spcAft>
                <a:spcPts val="1200"/>
              </a:spcAft>
            </a:pPr>
            <a:r>
              <a:rPr lang="en-US" dirty="0"/>
              <a:t>The police suspected a man named Charles Don Flores </a:t>
            </a:r>
          </a:p>
          <a:p>
            <a:pPr>
              <a:spcAft>
                <a:spcPts val="1200"/>
              </a:spcAft>
            </a:pPr>
            <a:r>
              <a:rPr lang="en-US" dirty="0"/>
              <a:t>He was a known associate of Childs, and they had engaged in a drug deal just hours earlier</a:t>
            </a:r>
          </a:p>
          <a:p>
            <a:pPr>
              <a:spcAft>
                <a:spcPts val="1200"/>
              </a:spcAft>
            </a:pPr>
            <a:r>
              <a:rPr lang="en-US" dirty="0"/>
              <a:t>However, Flores is not a thin white man with long hair, as the witness described; instead, he is </a:t>
            </a:r>
            <a:r>
              <a:rPr lang="en-US"/>
              <a:t>a large Hispanic </a:t>
            </a:r>
            <a:r>
              <a:rPr lang="en-US" dirty="0"/>
              <a:t>man with short hair</a:t>
            </a:r>
          </a:p>
          <a:p>
            <a:pPr>
              <a:spcAft>
                <a:spcPts val="1200"/>
              </a:spcAft>
            </a:pPr>
            <a:r>
              <a:rPr lang="en-US" dirty="0"/>
              <a:t>The police put his photo in a lineup anyway and presented it to the witness</a:t>
            </a:r>
          </a:p>
          <a:p>
            <a:endParaRPr lang="en-US" dirty="0"/>
          </a:p>
        </p:txBody>
      </p:sp>
      <p:pic>
        <p:nvPicPr>
          <p:cNvPr id="7" name="Picture 6">
            <a:extLst>
              <a:ext uri="{FF2B5EF4-FFF2-40B4-BE49-F238E27FC236}">
                <a16:creationId xmlns:a16="http://schemas.microsoft.com/office/drawing/2014/main" id="{F5BF95E3-628A-4D2A-8817-CED1D58D2536}"/>
              </a:ext>
            </a:extLst>
          </p:cNvPr>
          <p:cNvPicPr>
            <a:picLocks noChangeAspect="1"/>
          </p:cNvPicPr>
          <p:nvPr/>
        </p:nvPicPr>
        <p:blipFill>
          <a:blip r:embed="rId3"/>
          <a:stretch>
            <a:fillRect/>
          </a:stretch>
        </p:blipFill>
        <p:spPr>
          <a:xfrm>
            <a:off x="6792686" y="3756234"/>
            <a:ext cx="1342195" cy="1793911"/>
          </a:xfrm>
          <a:prstGeom prst="rect">
            <a:avLst/>
          </a:prstGeom>
        </p:spPr>
      </p:pic>
      <p:pic>
        <p:nvPicPr>
          <p:cNvPr id="5" name="Picture 4">
            <a:extLst>
              <a:ext uri="{FF2B5EF4-FFF2-40B4-BE49-F238E27FC236}">
                <a16:creationId xmlns:a16="http://schemas.microsoft.com/office/drawing/2014/main" id="{AD7BE3DE-6593-4738-BF75-87180A32034F}"/>
              </a:ext>
            </a:extLst>
          </p:cNvPr>
          <p:cNvPicPr>
            <a:picLocks noChangeAspect="1"/>
          </p:cNvPicPr>
          <p:nvPr/>
        </p:nvPicPr>
        <p:blipFill rotWithShape="1">
          <a:blip r:embed="rId4"/>
          <a:srcRect l="50000"/>
          <a:stretch/>
        </p:blipFill>
        <p:spPr>
          <a:xfrm>
            <a:off x="6784769" y="1524000"/>
            <a:ext cx="1212980" cy="1844315"/>
          </a:xfrm>
          <a:prstGeom prst="rect">
            <a:avLst/>
          </a:prstGeom>
        </p:spPr>
      </p:pic>
    </p:spTree>
    <p:extLst>
      <p:ext uri="{BB962C8B-B14F-4D97-AF65-F5344CB8AC3E}">
        <p14:creationId xmlns:p14="http://schemas.microsoft.com/office/powerpoint/2010/main" val="31569771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7"/>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Box 12">
            <a:extLst>
              <a:ext uri="{FF2B5EF4-FFF2-40B4-BE49-F238E27FC236}">
                <a16:creationId xmlns:a16="http://schemas.microsoft.com/office/drawing/2014/main" id="{30077FBB-5A7E-4CA6-9ECE-875D4B48E036}"/>
              </a:ext>
            </a:extLst>
          </p:cNvPr>
          <p:cNvSpPr txBox="1"/>
          <p:nvPr/>
        </p:nvSpPr>
        <p:spPr>
          <a:xfrm>
            <a:off x="2481943" y="4709925"/>
            <a:ext cx="4245428" cy="461665"/>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srgbClr val="000000"/>
                </a:solidFill>
                <a:effectLst/>
                <a:uLnTx/>
                <a:uFillTx/>
                <a:latin typeface="Calibri"/>
                <a:ea typeface="+mn-ea"/>
                <a:cs typeface="+mn-cs"/>
              </a:rPr>
              <a:t>Jill Bargainer rejected this lineup</a:t>
            </a:r>
            <a:endParaRPr kumimoji="0" lang="en-US" sz="2400" b="0" i="0" u="none" strike="noStrike" kern="1200" cap="none" spc="0" normalizeH="0" baseline="0" noProof="0" dirty="0">
              <a:ln>
                <a:noFill/>
              </a:ln>
              <a:solidFill>
                <a:srgbClr val="000000"/>
              </a:solidFill>
              <a:effectLst/>
              <a:uLnTx/>
              <a:uFillTx/>
              <a:latin typeface="Calibri"/>
              <a:ea typeface="+mn-ea"/>
              <a:cs typeface="+mn-cs"/>
            </a:endParaRPr>
          </a:p>
        </p:txBody>
      </p:sp>
      <p:grpSp>
        <p:nvGrpSpPr>
          <p:cNvPr id="2" name="Group 1">
            <a:extLst>
              <a:ext uri="{FF2B5EF4-FFF2-40B4-BE49-F238E27FC236}">
                <a16:creationId xmlns:a16="http://schemas.microsoft.com/office/drawing/2014/main" id="{4143821A-2C13-44D3-95D9-C80F3D109D67}"/>
              </a:ext>
            </a:extLst>
          </p:cNvPr>
          <p:cNvGrpSpPr>
            <a:grpSpLocks noChangeAspect="1"/>
          </p:cNvGrpSpPr>
          <p:nvPr/>
        </p:nvGrpSpPr>
        <p:grpSpPr>
          <a:xfrm>
            <a:off x="1679508" y="1013848"/>
            <a:ext cx="6046238" cy="3444157"/>
            <a:chOff x="1959426" y="556641"/>
            <a:chExt cx="6046238" cy="3444157"/>
          </a:xfrm>
        </p:grpSpPr>
        <p:pic>
          <p:nvPicPr>
            <p:cNvPr id="3" name="Picture 2" descr="A picture containing text, wall, room, painting&#10;&#10;Description automatically generated">
              <a:extLst>
                <a:ext uri="{FF2B5EF4-FFF2-40B4-BE49-F238E27FC236}">
                  <a16:creationId xmlns:a16="http://schemas.microsoft.com/office/drawing/2014/main" id="{A12605C6-E957-4EEA-B5A5-A997A005B712}"/>
                </a:ext>
              </a:extLst>
            </p:cNvPr>
            <p:cNvPicPr>
              <a:picLocks noChangeAspect="1"/>
            </p:cNvPicPr>
            <p:nvPr/>
          </p:nvPicPr>
          <p:blipFill rotWithShape="1">
            <a:blip r:embed="rId2"/>
            <a:srcRect b="56789"/>
            <a:stretch/>
          </p:blipFill>
          <p:spPr>
            <a:xfrm>
              <a:off x="1959427" y="556641"/>
              <a:ext cx="6046237" cy="1794674"/>
            </a:xfrm>
            <a:prstGeom prst="rect">
              <a:avLst/>
            </a:prstGeom>
          </p:spPr>
        </p:pic>
        <p:pic>
          <p:nvPicPr>
            <p:cNvPr id="4" name="Picture 3" descr="A picture containing text, wall, room, painting&#10;&#10;Description automatically generated">
              <a:extLst>
                <a:ext uri="{FF2B5EF4-FFF2-40B4-BE49-F238E27FC236}">
                  <a16:creationId xmlns:a16="http://schemas.microsoft.com/office/drawing/2014/main" id="{F5618A63-7A05-470D-810F-339BDE207550}"/>
                </a:ext>
              </a:extLst>
            </p:cNvPr>
            <p:cNvPicPr>
              <a:picLocks noChangeAspect="1"/>
            </p:cNvPicPr>
            <p:nvPr/>
          </p:nvPicPr>
          <p:blipFill rotWithShape="1">
            <a:blip r:embed="rId2"/>
            <a:srcRect t="59835"/>
            <a:stretch/>
          </p:blipFill>
          <p:spPr>
            <a:xfrm>
              <a:off x="1959426" y="2332653"/>
              <a:ext cx="6046237" cy="1668145"/>
            </a:xfrm>
            <a:prstGeom prst="rect">
              <a:avLst/>
            </a:prstGeom>
          </p:spPr>
        </p:pic>
      </p:grpSp>
      <p:pic>
        <p:nvPicPr>
          <p:cNvPr id="6" name="Picture 5">
            <a:extLst>
              <a:ext uri="{FF2B5EF4-FFF2-40B4-BE49-F238E27FC236}">
                <a16:creationId xmlns:a16="http://schemas.microsoft.com/office/drawing/2014/main" id="{E7A68EF7-8939-4DAA-9878-619C15F73485}"/>
              </a:ext>
            </a:extLst>
          </p:cNvPr>
          <p:cNvPicPr>
            <a:picLocks noChangeAspect="1"/>
          </p:cNvPicPr>
          <p:nvPr/>
        </p:nvPicPr>
        <p:blipFill rotWithShape="1">
          <a:blip r:embed="rId3"/>
          <a:srcRect l="50000"/>
          <a:stretch/>
        </p:blipFill>
        <p:spPr>
          <a:xfrm>
            <a:off x="5385178" y="1117246"/>
            <a:ext cx="748661" cy="1138327"/>
          </a:xfrm>
          <a:prstGeom prst="rect">
            <a:avLst/>
          </a:prstGeom>
        </p:spPr>
      </p:pic>
    </p:spTree>
    <p:extLst>
      <p:ext uri="{BB962C8B-B14F-4D97-AF65-F5344CB8AC3E}">
        <p14:creationId xmlns:p14="http://schemas.microsoft.com/office/powerpoint/2010/main" val="34353451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a:t>The Capital Conviction of Charles Don Flores</a:t>
            </a:r>
            <a:endParaRPr lang="en-US" dirty="0"/>
          </a:p>
        </p:txBody>
      </p:sp>
      <p:sp>
        <p:nvSpPr>
          <p:cNvPr id="3" name="Content Placeholder 2"/>
          <p:cNvSpPr>
            <a:spLocks noGrp="1"/>
          </p:cNvSpPr>
          <p:nvPr>
            <p:ph idx="1"/>
          </p:nvPr>
        </p:nvSpPr>
        <p:spPr>
          <a:xfrm>
            <a:off x="457200" y="1580661"/>
            <a:ext cx="8229600" cy="4876800"/>
          </a:xfrm>
        </p:spPr>
        <p:txBody>
          <a:bodyPr/>
          <a:lstStyle/>
          <a:p>
            <a:pPr>
              <a:spcAft>
                <a:spcPts val="1200"/>
              </a:spcAft>
            </a:pPr>
            <a:r>
              <a:rPr lang="en-US"/>
              <a:t>About 1 year later, at trial in 1999, Jill Bargainer surprised the defense by showing up and identifying Flores as the accomplice, claiming to be “more than 100 percent positive</a:t>
            </a:r>
            <a:r>
              <a:rPr lang="en-US" dirty="0"/>
              <a:t>”</a:t>
            </a:r>
          </a:p>
          <a:p>
            <a:pPr>
              <a:spcAft>
                <a:spcPts val="1200"/>
              </a:spcAft>
            </a:pPr>
            <a:r>
              <a:rPr lang="en-US"/>
              <a:t>The jury convicted Flores and sentenced him to death</a:t>
            </a:r>
            <a:endParaRPr lang="en-US" dirty="0"/>
          </a:p>
          <a:p>
            <a:pPr>
              <a:spcAft>
                <a:spcPts val="1200"/>
              </a:spcAft>
            </a:pPr>
            <a:r>
              <a:rPr lang="en-US"/>
              <a:t>He has been on death row for 22 years, he has lost all appeals, and he is now waiting for his execution date to be set</a:t>
            </a:r>
            <a:r>
              <a:rPr lang="en-US" dirty="0"/>
              <a:t>.</a:t>
            </a:r>
          </a:p>
          <a:p>
            <a:pPr>
              <a:spcAft>
                <a:spcPts val="1200"/>
              </a:spcAft>
            </a:pPr>
            <a:r>
              <a:rPr lang="en-US"/>
              <a:t>Yet, on the first and only uncontaminated test, Jill Bargainer provided compelling evidence of innocence, not guilt</a:t>
            </a:r>
            <a:endParaRPr lang="en-US" dirty="0"/>
          </a:p>
          <a:p>
            <a:endParaRPr lang="en-US" dirty="0"/>
          </a:p>
        </p:txBody>
      </p:sp>
    </p:spTree>
    <p:extLst>
      <p:ext uri="{BB962C8B-B14F-4D97-AF65-F5344CB8AC3E}">
        <p14:creationId xmlns:p14="http://schemas.microsoft.com/office/powerpoint/2010/main" val="27056474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580661"/>
            <a:ext cx="8229600" cy="4876800"/>
          </a:xfrm>
        </p:spPr>
        <p:txBody>
          <a:bodyPr/>
          <a:lstStyle/>
          <a:p>
            <a:pPr>
              <a:spcAft>
                <a:spcPts val="1200"/>
              </a:spcAft>
            </a:pPr>
            <a:r>
              <a:rPr lang="en-US" dirty="0"/>
              <a:t>These cases are not the exception</a:t>
            </a:r>
          </a:p>
          <a:p>
            <a:pPr>
              <a:spcAft>
                <a:spcPts val="1200"/>
              </a:spcAft>
            </a:pPr>
            <a:r>
              <a:rPr lang="en-US" dirty="0"/>
              <a:t>They are </a:t>
            </a:r>
            <a:r>
              <a:rPr lang="en-US" i="1" dirty="0"/>
              <a:t>the rule</a:t>
            </a:r>
          </a:p>
          <a:p>
            <a:pPr>
              <a:spcAft>
                <a:spcPts val="1200"/>
              </a:spcAft>
            </a:pPr>
            <a:r>
              <a:rPr lang="en-US" dirty="0"/>
              <a:t>High-confidence misidentifications happen at trial (almost every time), but they are rare at the time of the first identification</a:t>
            </a:r>
          </a:p>
          <a:p>
            <a:endParaRPr lang="en-US" dirty="0"/>
          </a:p>
        </p:txBody>
      </p:sp>
      <p:sp>
        <p:nvSpPr>
          <p:cNvPr id="6" name="Title 1">
            <a:extLst>
              <a:ext uri="{FF2B5EF4-FFF2-40B4-BE49-F238E27FC236}">
                <a16:creationId xmlns:a16="http://schemas.microsoft.com/office/drawing/2014/main" id="{B8E1CA8C-BD5D-4DAB-82BB-1E825C186327}"/>
              </a:ext>
            </a:extLst>
          </p:cNvPr>
          <p:cNvSpPr>
            <a:spLocks noGrp="1"/>
          </p:cNvSpPr>
          <p:nvPr>
            <p:ph type="title"/>
          </p:nvPr>
        </p:nvSpPr>
        <p:spPr>
          <a:xfrm>
            <a:off x="457200" y="533400"/>
            <a:ext cx="8229600" cy="990600"/>
          </a:xfrm>
        </p:spPr>
        <p:txBody>
          <a:bodyPr>
            <a:normAutofit/>
          </a:bodyPr>
          <a:lstStyle/>
          <a:p>
            <a:r>
              <a:rPr lang="en-US"/>
              <a:t>The crux of the issue</a:t>
            </a:r>
            <a:endParaRPr lang="en-US" dirty="0"/>
          </a:p>
        </p:txBody>
      </p:sp>
    </p:spTree>
    <p:extLst>
      <p:ext uri="{BB962C8B-B14F-4D97-AF65-F5344CB8AC3E}">
        <p14:creationId xmlns:p14="http://schemas.microsoft.com/office/powerpoint/2010/main" val="7850660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4"/>
          <p:cNvPicPr>
            <a:picLocks noChangeAspect="1" noChangeArrowheads="1"/>
          </p:cNvPicPr>
          <p:nvPr/>
        </p:nvPicPr>
        <p:blipFill rotWithShape="1">
          <a:blip r:embed="rId3">
            <a:extLst>
              <a:ext uri="{28A0092B-C50C-407E-A947-70E740481C1C}">
                <a14:useLocalDpi xmlns:a14="http://schemas.microsoft.com/office/drawing/2010/main" val="0"/>
              </a:ext>
            </a:extLst>
          </a:blip>
          <a:srcRect l="18706" t="3503" r="18727" b="4796"/>
          <a:stretch/>
        </p:blipFill>
        <p:spPr bwMode="auto">
          <a:xfrm>
            <a:off x="828954" y="932753"/>
            <a:ext cx="2247699" cy="32943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4" name="TextBox 13"/>
          <p:cNvSpPr txBox="1"/>
          <p:nvPr/>
        </p:nvSpPr>
        <p:spPr>
          <a:xfrm>
            <a:off x="3229052" y="886338"/>
            <a:ext cx="5000547" cy="1477328"/>
          </a:xfrm>
          <a:prstGeom prst="rect">
            <a:avLst/>
          </a:prstGeom>
          <a:noFill/>
        </p:spPr>
        <p:txBody>
          <a:bodyPr wrap="square" rtlCol="0">
            <a:spAutoFit/>
          </a:bodyPr>
          <a:lstStyle/>
          <a:p>
            <a:r>
              <a:rPr lang="en-US"/>
              <a:t>Obtained court testimony for 161 DNA exoneration cases involving eyewitness misidentication. Courtroom IDs were typically made with high confidence</a:t>
            </a:r>
            <a:endParaRPr lang="en-US" dirty="0"/>
          </a:p>
          <a:p>
            <a:endParaRPr lang="en-US" dirty="0"/>
          </a:p>
        </p:txBody>
      </p:sp>
      <p:sp>
        <p:nvSpPr>
          <p:cNvPr id="15" name="TextBox 14"/>
          <p:cNvSpPr txBox="1"/>
          <p:nvPr/>
        </p:nvSpPr>
        <p:spPr>
          <a:xfrm>
            <a:off x="3229052" y="3303760"/>
            <a:ext cx="5067222" cy="923330"/>
          </a:xfrm>
          <a:prstGeom prst="rect">
            <a:avLst/>
          </a:prstGeom>
          <a:noFill/>
        </p:spPr>
        <p:txBody>
          <a:bodyPr wrap="square" rtlCol="0">
            <a:spAutoFit/>
          </a:bodyPr>
          <a:lstStyle/>
          <a:p>
            <a:r>
              <a:rPr lang="en-US" dirty="0"/>
              <a:t>In all 92 cases, the testimony indicated that the eyewitness was </a:t>
            </a:r>
            <a:r>
              <a:rPr lang="en-US" i="1" dirty="0"/>
              <a:t>initially not certain </a:t>
            </a:r>
            <a:r>
              <a:rPr lang="en-US" dirty="0"/>
              <a:t>about his or her identification</a:t>
            </a:r>
          </a:p>
        </p:txBody>
      </p:sp>
      <p:sp>
        <p:nvSpPr>
          <p:cNvPr id="6" name="TextBox 5">
            <a:extLst>
              <a:ext uri="{FF2B5EF4-FFF2-40B4-BE49-F238E27FC236}">
                <a16:creationId xmlns:a16="http://schemas.microsoft.com/office/drawing/2014/main" id="{D53EA5EB-8105-4741-A667-D0FB0A4654A7}"/>
              </a:ext>
            </a:extLst>
          </p:cNvPr>
          <p:cNvSpPr txBox="1"/>
          <p:nvPr/>
        </p:nvSpPr>
        <p:spPr>
          <a:xfrm>
            <a:off x="3229052" y="2342796"/>
            <a:ext cx="5514898" cy="646331"/>
          </a:xfrm>
          <a:prstGeom prst="rect">
            <a:avLst/>
          </a:prstGeom>
          <a:noFill/>
        </p:spPr>
        <p:txBody>
          <a:bodyPr wrap="square" rtlCol="0">
            <a:spAutoFit/>
          </a:bodyPr>
          <a:lstStyle/>
          <a:p>
            <a:r>
              <a:rPr lang="en-US" dirty="0"/>
              <a:t>92 of those cases had testimony about the initial ID (the remaining 62 cases did not)</a:t>
            </a:r>
          </a:p>
        </p:txBody>
      </p:sp>
    </p:spTree>
    <p:extLst>
      <p:ext uri="{BB962C8B-B14F-4D97-AF65-F5344CB8AC3E}">
        <p14:creationId xmlns:p14="http://schemas.microsoft.com/office/powerpoint/2010/main" val="20260950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5" grpId="0"/>
      <p:bldP spid="6"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defRPr/>
            </a:pPr>
            <a:r>
              <a:rPr lang="en-US" sz="3600">
                <a:solidFill>
                  <a:srgbClr val="C00000"/>
                </a:solidFill>
              </a:rPr>
              <a:t>Forensic Pattern Matching</a:t>
            </a:r>
            <a:endParaRPr lang="en-US" sz="3600" dirty="0">
              <a:solidFill>
                <a:srgbClr val="C00000"/>
              </a:solidFill>
            </a:endParaRPr>
          </a:p>
        </p:txBody>
      </p:sp>
      <p:sp>
        <p:nvSpPr>
          <p:cNvPr id="3" name="Content Placeholder 2"/>
          <p:cNvSpPr>
            <a:spLocks noGrp="1"/>
          </p:cNvSpPr>
          <p:nvPr>
            <p:ph idx="1"/>
          </p:nvPr>
        </p:nvSpPr>
        <p:spPr>
          <a:xfrm>
            <a:off x="457200" y="1463040"/>
            <a:ext cx="8229600" cy="4274665"/>
          </a:xfrm>
        </p:spPr>
        <p:txBody>
          <a:bodyPr>
            <a:normAutofit/>
          </a:bodyPr>
          <a:lstStyle/>
          <a:p>
            <a:pPr>
              <a:spcBef>
                <a:spcPts val="0"/>
              </a:spcBef>
              <a:spcAft>
                <a:spcPts val="600"/>
              </a:spcAft>
              <a:defRPr/>
            </a:pPr>
            <a:r>
              <a:rPr lang="en-US" dirty="0"/>
              <a:t>A                              from the crime scene is compared to a </a:t>
            </a:r>
            <a:r>
              <a:rPr lang="en-US" b="1" dirty="0">
                <a:ln w="0"/>
                <a:effectLst>
                  <a:outerShdw blurRad="38100" dist="19050" dir="2700000" algn="tl" rotWithShape="0">
                    <a:schemeClr val="dk1">
                      <a:alpha val="40000"/>
                    </a:schemeClr>
                  </a:outerShdw>
                </a:effectLst>
              </a:rPr>
              <a:t>reference sample </a:t>
            </a:r>
            <a:r>
              <a:rPr lang="en-US" dirty="0"/>
              <a:t>from the suspect forensic sample (do they match?)</a:t>
            </a:r>
          </a:p>
          <a:p>
            <a:pPr>
              <a:spcBef>
                <a:spcPts val="0"/>
              </a:spcBef>
              <a:spcAft>
                <a:spcPts val="600"/>
              </a:spcAft>
              <a:defRPr/>
            </a:pPr>
            <a:r>
              <a:rPr lang="en-US" dirty="0"/>
              <a:t>Examples:</a:t>
            </a:r>
          </a:p>
          <a:p>
            <a:pPr lvl="1">
              <a:spcBef>
                <a:spcPts val="0"/>
              </a:spcBef>
              <a:spcAft>
                <a:spcPts val="600"/>
              </a:spcAft>
              <a:defRPr/>
            </a:pPr>
            <a:r>
              <a:rPr lang="en-US" dirty="0"/>
              <a:t>Forensic DNA</a:t>
            </a:r>
          </a:p>
          <a:p>
            <a:pPr lvl="1">
              <a:spcBef>
                <a:spcPts val="0"/>
              </a:spcBef>
              <a:spcAft>
                <a:spcPts val="600"/>
              </a:spcAft>
              <a:defRPr/>
            </a:pPr>
            <a:r>
              <a:rPr lang="en-US" dirty="0"/>
              <a:t>Fingerprints</a:t>
            </a:r>
          </a:p>
          <a:p>
            <a:pPr lvl="1">
              <a:spcBef>
                <a:spcPts val="0"/>
              </a:spcBef>
              <a:spcAft>
                <a:spcPts val="600"/>
              </a:spcAft>
              <a:defRPr/>
            </a:pPr>
            <a:r>
              <a:rPr lang="en-US" dirty="0"/>
              <a:t>Eyewitness identification </a:t>
            </a:r>
          </a:p>
          <a:p>
            <a:pPr>
              <a:spcAft>
                <a:spcPts val="600"/>
              </a:spcAft>
              <a:defRPr/>
            </a:pPr>
            <a:r>
              <a:rPr lang="en-US" dirty="0"/>
              <a:t>The reliability of any kind of forensic pattern-matching evidence will be compromised if it is contaminated</a:t>
            </a:r>
          </a:p>
          <a:p>
            <a:pPr marL="274320" lvl="1" indent="0">
              <a:spcBef>
                <a:spcPts val="1800"/>
              </a:spcBef>
              <a:spcAft>
                <a:spcPts val="600"/>
              </a:spcAft>
              <a:buNone/>
              <a:defRPr/>
            </a:pPr>
            <a:endParaRPr lang="en-US" dirty="0"/>
          </a:p>
          <a:p>
            <a:pPr lvl="1">
              <a:spcBef>
                <a:spcPts val="0"/>
              </a:spcBef>
              <a:spcAft>
                <a:spcPts val="600"/>
              </a:spcAft>
              <a:defRPr/>
            </a:pPr>
            <a:endParaRPr lang="en-US" sz="1800" dirty="0"/>
          </a:p>
          <a:p>
            <a:pPr lvl="1">
              <a:spcBef>
                <a:spcPts val="0"/>
              </a:spcBef>
              <a:spcAft>
                <a:spcPts val="600"/>
              </a:spcAft>
              <a:defRPr/>
            </a:pPr>
            <a:endParaRPr lang="en-US" sz="1800" dirty="0"/>
          </a:p>
          <a:p>
            <a:pPr>
              <a:spcAft>
                <a:spcPts val="600"/>
              </a:spcAft>
              <a:defRPr/>
            </a:pPr>
            <a:endParaRPr lang="en-US" dirty="0"/>
          </a:p>
          <a:p>
            <a:pPr>
              <a:defRPr/>
            </a:pPr>
            <a:endParaRPr lang="en-US" sz="2000" dirty="0"/>
          </a:p>
        </p:txBody>
      </p:sp>
      <p:pic>
        <p:nvPicPr>
          <p:cNvPr id="9" name="Picture 8">
            <a:extLst>
              <a:ext uri="{FF2B5EF4-FFF2-40B4-BE49-F238E27FC236}">
                <a16:creationId xmlns:a16="http://schemas.microsoft.com/office/drawing/2014/main" id="{0B03B494-7204-4652-BDCC-13B8D188F26E}"/>
              </a:ext>
            </a:extLst>
          </p:cNvPr>
          <p:cNvPicPr>
            <a:picLocks noChangeAspect="1"/>
          </p:cNvPicPr>
          <p:nvPr/>
        </p:nvPicPr>
        <p:blipFill rotWithShape="1">
          <a:blip r:embed="rId4">
            <a:alphaModFix amt="50000"/>
            <a:extLst>
              <a:ext uri="{BEBA8EAE-BF5A-486C-A8C5-ECC9F3942E4B}">
                <a14:imgProps xmlns:a14="http://schemas.microsoft.com/office/drawing/2010/main">
                  <a14:imgLayer r:embed="rId5">
                    <a14:imgEffect>
                      <a14:artisticPencilSketch/>
                    </a14:imgEffect>
                  </a14:imgLayer>
                </a14:imgProps>
              </a:ext>
            </a:extLst>
          </a:blip>
          <a:srcRect l="10210" t="14178" r="4526" b="20410"/>
          <a:stretch/>
        </p:blipFill>
        <p:spPr>
          <a:xfrm>
            <a:off x="894523" y="1514061"/>
            <a:ext cx="2087218" cy="417443"/>
          </a:xfrm>
          <a:prstGeom prst="rect">
            <a:avLst/>
          </a:prstGeom>
        </p:spPr>
      </p:pic>
    </p:spTree>
    <p:custDataLst>
      <p:tags r:id="rId1"/>
    </p:custDataLst>
    <p:extLst>
      <p:ext uri="{BB962C8B-B14F-4D97-AF65-F5344CB8AC3E}">
        <p14:creationId xmlns:p14="http://schemas.microsoft.com/office/powerpoint/2010/main" val="35759846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9"/>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400" dirty="0"/>
              <a:t>A New Perspective</a:t>
            </a:r>
          </a:p>
        </p:txBody>
      </p:sp>
      <p:sp>
        <p:nvSpPr>
          <p:cNvPr id="3" name="Content Placeholder 2"/>
          <p:cNvSpPr>
            <a:spLocks noGrp="1"/>
          </p:cNvSpPr>
          <p:nvPr>
            <p:ph idx="1"/>
          </p:nvPr>
        </p:nvSpPr>
        <p:spPr>
          <a:xfrm>
            <a:off x="457200" y="1545657"/>
            <a:ext cx="8229600" cy="4444393"/>
          </a:xfrm>
        </p:spPr>
        <p:txBody>
          <a:bodyPr>
            <a:normAutofit lnSpcReduction="10000"/>
          </a:bodyPr>
          <a:lstStyle/>
          <a:p>
            <a:pPr>
              <a:spcAft>
                <a:spcPts val="600"/>
              </a:spcAft>
            </a:pPr>
            <a:r>
              <a:rPr lang="en-US" dirty="0"/>
              <a:t>Old message:</a:t>
            </a:r>
          </a:p>
          <a:p>
            <a:pPr lvl="1">
              <a:spcAft>
                <a:spcPts val="600"/>
              </a:spcAft>
            </a:pPr>
            <a:r>
              <a:rPr lang="en-US" sz="1800" dirty="0"/>
              <a:t>Eyewitness memory is unreliable across the board; a train-wreck, basically</a:t>
            </a:r>
          </a:p>
          <a:p>
            <a:pPr lvl="1">
              <a:spcAft>
                <a:spcPts val="600"/>
              </a:spcAft>
            </a:pPr>
            <a:r>
              <a:rPr lang="en-US" sz="1800" dirty="0"/>
              <a:t>The courtroom setting is highly suggestive, making an already bad situation even even worse</a:t>
            </a:r>
          </a:p>
          <a:p>
            <a:pPr lvl="1">
              <a:spcAft>
                <a:spcPts val="600"/>
              </a:spcAft>
            </a:pPr>
            <a:r>
              <a:rPr lang="en-US" sz="1800" dirty="0"/>
              <a:t>Therefore, ignore what eyewitnesses have to say, especially in court</a:t>
            </a:r>
          </a:p>
          <a:p>
            <a:pPr>
              <a:spcAft>
                <a:spcPts val="600"/>
              </a:spcAft>
            </a:pPr>
            <a:r>
              <a:rPr lang="en-US" dirty="0"/>
              <a:t>New message:</a:t>
            </a:r>
          </a:p>
          <a:p>
            <a:pPr lvl="1">
              <a:spcAft>
                <a:spcPts val="600"/>
              </a:spcAft>
            </a:pPr>
            <a:r>
              <a:rPr lang="en-US" sz="1800" dirty="0"/>
              <a:t>Eyewitness memory is highly reliable on the first properly conducted test</a:t>
            </a:r>
          </a:p>
          <a:p>
            <a:pPr lvl="1">
              <a:spcAft>
                <a:spcPts val="600"/>
              </a:spcAft>
            </a:pPr>
            <a:r>
              <a:rPr lang="en-US" sz="1800" dirty="0"/>
              <a:t>The courtroom provides a test of </a:t>
            </a:r>
            <a:r>
              <a:rPr lang="en-US" sz="1800" i="1" dirty="0"/>
              <a:t>contaminated forensic memory evidence</a:t>
            </a:r>
            <a:r>
              <a:rPr lang="en-US" sz="1800" dirty="0"/>
              <a:t>, and this would be true if even it were not a suggestive test</a:t>
            </a:r>
          </a:p>
          <a:p>
            <a:pPr lvl="1">
              <a:spcAft>
                <a:spcPts val="600"/>
              </a:spcAft>
            </a:pPr>
            <a:r>
              <a:rPr lang="en-US" sz="1800" dirty="0"/>
              <a:t>Instead of ignoring what eyewitnesses have to say, pay very close attention to what they said on the first test because, on that reliable test, you will often find evidence of innocence</a:t>
            </a:r>
          </a:p>
        </p:txBody>
      </p:sp>
    </p:spTree>
    <p:extLst>
      <p:ext uri="{BB962C8B-B14F-4D97-AF65-F5344CB8AC3E}">
        <p14:creationId xmlns:p14="http://schemas.microsoft.com/office/powerpoint/2010/main" val="717387220"/>
      </p:ext>
    </p:extLst>
  </p:cSld>
  <p:clrMapOvr>
    <a:masterClrMapping/>
  </p:clrMapOvr>
  <mc:AlternateContent xmlns:mc="http://schemas.openxmlformats.org/markup-compatibility/2006" xmlns:p14="http://schemas.microsoft.com/office/powerpoint/2010/main">
    <mc:Choice Requires="p14">
      <p:transition spd="slow" p14:dur="2000" advTm="2173"/>
    </mc:Choice>
    <mc:Fallback xmlns="">
      <p:transition spd="slow" advTm="2173"/>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400"/>
              <a:t>Test a Witness’s Memory for a Suspect Only Once</a:t>
            </a:r>
            <a:endParaRPr lang="en-US" sz="3400" dirty="0"/>
          </a:p>
        </p:txBody>
      </p:sp>
      <p:sp>
        <p:nvSpPr>
          <p:cNvPr id="3" name="Content Placeholder 2"/>
          <p:cNvSpPr>
            <a:spLocks noGrp="1"/>
          </p:cNvSpPr>
          <p:nvPr>
            <p:ph idx="1"/>
          </p:nvPr>
        </p:nvSpPr>
        <p:spPr>
          <a:xfrm>
            <a:off x="457200" y="1645920"/>
            <a:ext cx="8229600" cy="4444393"/>
          </a:xfrm>
        </p:spPr>
        <p:txBody>
          <a:bodyPr>
            <a:normAutofit/>
          </a:bodyPr>
          <a:lstStyle/>
          <a:p>
            <a:pPr>
              <a:spcAft>
                <a:spcPts val="600"/>
              </a:spcAft>
            </a:pPr>
            <a:r>
              <a:rPr lang="en-US" sz="2000" dirty="0"/>
              <a:t>On the first properly-conducted test of uncontaminated memory, eyewitnesses are highly reliable</a:t>
            </a:r>
          </a:p>
          <a:p>
            <a:pPr>
              <a:spcAft>
                <a:spcPts val="600"/>
              </a:spcAft>
            </a:pPr>
            <a:r>
              <a:rPr lang="en-US" sz="2000" dirty="0"/>
              <a:t>But the first test contaminates memory, so no later test provides more reliable information than the first</a:t>
            </a:r>
          </a:p>
          <a:p>
            <a:pPr>
              <a:spcAft>
                <a:spcPts val="600"/>
              </a:spcAft>
            </a:pPr>
            <a:r>
              <a:rPr lang="en-US" sz="2000" dirty="0"/>
              <a:t>It is other actors in the criminal justice system, not eyewitnesses, who are to blame for the wrongful convictions ordinarily attributed to “eyewitness misidentification”</a:t>
            </a:r>
          </a:p>
          <a:p>
            <a:pPr>
              <a:spcAft>
                <a:spcPts val="600"/>
              </a:spcAft>
            </a:pPr>
            <a:r>
              <a:rPr lang="en-US" sz="2000" dirty="0"/>
              <a:t>The solution is (in principle) so simple: </a:t>
            </a:r>
            <a:r>
              <a:rPr lang="en-US" sz="2000" b="1" dirty="0"/>
              <a:t>Don’t test a witness’s memory for a suspect more than once</a:t>
            </a:r>
          </a:p>
        </p:txBody>
      </p:sp>
    </p:spTree>
    <p:extLst>
      <p:ext uri="{BB962C8B-B14F-4D97-AF65-F5344CB8AC3E}">
        <p14:creationId xmlns:p14="http://schemas.microsoft.com/office/powerpoint/2010/main" val="1470124541"/>
      </p:ext>
    </p:extLst>
  </p:cSld>
  <p:clrMapOvr>
    <a:masterClrMapping/>
  </p:clrMapOvr>
  <mc:AlternateContent xmlns:mc="http://schemas.openxmlformats.org/markup-compatibility/2006" xmlns:p14="http://schemas.microsoft.com/office/powerpoint/2010/main">
    <mc:Choice Requires="p14">
      <p:transition spd="slow" p14:dur="2000" advTm="2173"/>
    </mc:Choice>
    <mc:Fallback xmlns="">
      <p:transition spd="slow" advTm="2173"/>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56200FA0-6AB2-43C4-8661-558590346B78}"/>
              </a:ext>
            </a:extLst>
          </p:cNvPr>
          <p:cNvGrpSpPr/>
          <p:nvPr/>
        </p:nvGrpSpPr>
        <p:grpSpPr>
          <a:xfrm>
            <a:off x="621153" y="1749284"/>
            <a:ext cx="4049178" cy="2543175"/>
            <a:chOff x="621153" y="1929764"/>
            <a:chExt cx="4049178" cy="2543175"/>
          </a:xfrm>
        </p:grpSpPr>
        <p:sp>
          <p:nvSpPr>
            <p:cNvPr id="3" name="Arrow: Right 2">
              <a:extLst>
                <a:ext uri="{FF2B5EF4-FFF2-40B4-BE49-F238E27FC236}">
                  <a16:creationId xmlns:a16="http://schemas.microsoft.com/office/drawing/2014/main" id="{B4B2D67B-0F24-4CA4-A678-34F1E646AC60}"/>
                </a:ext>
              </a:extLst>
            </p:cNvPr>
            <p:cNvSpPr/>
            <p:nvPr/>
          </p:nvSpPr>
          <p:spPr>
            <a:xfrm>
              <a:off x="923117" y="1929764"/>
              <a:ext cx="3445250" cy="2543175"/>
            </a:xfrm>
            <a:prstGeom prst="rightArrow">
              <a:avLst/>
            </a:prstGeom>
          </p:spPr>
          <p:style>
            <a:lnRef idx="0">
              <a:schemeClr val="accent1">
                <a:hueOff val="0"/>
                <a:satOff val="0"/>
                <a:lumOff val="0"/>
                <a:alphaOff val="0"/>
              </a:schemeClr>
            </a:lnRef>
            <a:fillRef idx="1">
              <a:schemeClr val="accent1">
                <a:tint val="40000"/>
                <a:hueOff val="0"/>
                <a:satOff val="0"/>
                <a:lumOff val="0"/>
                <a:alphaOff val="0"/>
              </a:schemeClr>
            </a:fillRef>
            <a:effectRef idx="0">
              <a:schemeClr val="accent1">
                <a:tint val="40000"/>
                <a:hueOff val="0"/>
                <a:satOff val="0"/>
                <a:lumOff val="0"/>
                <a:alphaOff val="0"/>
              </a:schemeClr>
            </a:effectRef>
            <a:fontRef idx="minor">
              <a:schemeClr val="dk1">
                <a:hueOff val="0"/>
                <a:satOff val="0"/>
                <a:lumOff val="0"/>
                <a:alphaOff val="0"/>
              </a:schemeClr>
            </a:fontRef>
          </p:style>
        </p:sp>
        <p:sp>
          <p:nvSpPr>
            <p:cNvPr id="5" name="Freeform: Shape 4">
              <a:extLst>
                <a:ext uri="{FF2B5EF4-FFF2-40B4-BE49-F238E27FC236}">
                  <a16:creationId xmlns:a16="http://schemas.microsoft.com/office/drawing/2014/main" id="{A5A82D3B-250F-43B9-B80D-422265BBBE74}"/>
                </a:ext>
              </a:extLst>
            </p:cNvPr>
            <p:cNvSpPr/>
            <p:nvPr/>
          </p:nvSpPr>
          <p:spPr>
            <a:xfrm>
              <a:off x="621153" y="2692716"/>
              <a:ext cx="975705" cy="1017270"/>
            </a:xfrm>
            <a:custGeom>
              <a:avLst/>
              <a:gdLst>
                <a:gd name="connsiteX0" fmla="*/ 0 w 975705"/>
                <a:gd name="connsiteY0" fmla="*/ 162621 h 1017270"/>
                <a:gd name="connsiteX1" fmla="*/ 162621 w 975705"/>
                <a:gd name="connsiteY1" fmla="*/ 0 h 1017270"/>
                <a:gd name="connsiteX2" fmla="*/ 813084 w 975705"/>
                <a:gd name="connsiteY2" fmla="*/ 0 h 1017270"/>
                <a:gd name="connsiteX3" fmla="*/ 975705 w 975705"/>
                <a:gd name="connsiteY3" fmla="*/ 162621 h 1017270"/>
                <a:gd name="connsiteX4" fmla="*/ 975705 w 975705"/>
                <a:gd name="connsiteY4" fmla="*/ 854649 h 1017270"/>
                <a:gd name="connsiteX5" fmla="*/ 813084 w 975705"/>
                <a:gd name="connsiteY5" fmla="*/ 1017270 h 1017270"/>
                <a:gd name="connsiteX6" fmla="*/ 162621 w 975705"/>
                <a:gd name="connsiteY6" fmla="*/ 1017270 h 1017270"/>
                <a:gd name="connsiteX7" fmla="*/ 0 w 975705"/>
                <a:gd name="connsiteY7" fmla="*/ 854649 h 1017270"/>
                <a:gd name="connsiteX8" fmla="*/ 0 w 975705"/>
                <a:gd name="connsiteY8" fmla="*/ 162621 h 10172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75705" h="1017270">
                  <a:moveTo>
                    <a:pt x="0" y="162621"/>
                  </a:moveTo>
                  <a:cubicBezTo>
                    <a:pt x="0" y="72808"/>
                    <a:pt x="72808" y="0"/>
                    <a:pt x="162621" y="0"/>
                  </a:cubicBezTo>
                  <a:lnTo>
                    <a:pt x="813084" y="0"/>
                  </a:lnTo>
                  <a:cubicBezTo>
                    <a:pt x="902897" y="0"/>
                    <a:pt x="975705" y="72808"/>
                    <a:pt x="975705" y="162621"/>
                  </a:cubicBezTo>
                  <a:lnTo>
                    <a:pt x="975705" y="854649"/>
                  </a:lnTo>
                  <a:cubicBezTo>
                    <a:pt x="975705" y="944462"/>
                    <a:pt x="902897" y="1017270"/>
                    <a:pt x="813084" y="1017270"/>
                  </a:cubicBezTo>
                  <a:lnTo>
                    <a:pt x="162621" y="1017270"/>
                  </a:lnTo>
                  <a:cubicBezTo>
                    <a:pt x="72808" y="1017270"/>
                    <a:pt x="0" y="944462"/>
                    <a:pt x="0" y="854649"/>
                  </a:cubicBezTo>
                  <a:lnTo>
                    <a:pt x="0" y="162621"/>
                  </a:lnTo>
                  <a:close/>
                </a:path>
              </a:pathLst>
            </a:custGeom>
            <a:solidFill>
              <a:srgbClr val="0070C0"/>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97160" tIns="97160" rIns="97160" bIns="97160" numCol="1" spcCol="1270" anchor="ctr" anchorCtr="0">
              <a:noAutofit/>
            </a:bodyPr>
            <a:lstStyle/>
            <a:p>
              <a:pPr marL="0" lvl="0" indent="0" algn="ctr" defTabSz="577850">
                <a:lnSpc>
                  <a:spcPct val="90000"/>
                </a:lnSpc>
                <a:spcBef>
                  <a:spcPct val="0"/>
                </a:spcBef>
                <a:spcAft>
                  <a:spcPct val="35000"/>
                </a:spcAft>
                <a:buNone/>
              </a:pPr>
              <a:r>
                <a:rPr lang="en-US" sz="1300" kern="1200"/>
                <a:t>Crime is committed, suspect detained</a:t>
              </a:r>
              <a:endParaRPr lang="en-US" sz="1300" kern="1200" dirty="0"/>
            </a:p>
          </p:txBody>
        </p:sp>
        <p:sp>
          <p:nvSpPr>
            <p:cNvPr id="6" name="Freeform: Shape 5">
              <a:extLst>
                <a:ext uri="{FF2B5EF4-FFF2-40B4-BE49-F238E27FC236}">
                  <a16:creationId xmlns:a16="http://schemas.microsoft.com/office/drawing/2014/main" id="{E66854FA-9879-4087-B4F3-DA0EB4C1B060}"/>
                </a:ext>
              </a:extLst>
            </p:cNvPr>
            <p:cNvSpPr/>
            <p:nvPr/>
          </p:nvSpPr>
          <p:spPr>
            <a:xfrm>
              <a:off x="1645644" y="2692716"/>
              <a:ext cx="975705" cy="1017270"/>
            </a:xfrm>
            <a:custGeom>
              <a:avLst/>
              <a:gdLst>
                <a:gd name="connsiteX0" fmla="*/ 0 w 975705"/>
                <a:gd name="connsiteY0" fmla="*/ 162621 h 1017270"/>
                <a:gd name="connsiteX1" fmla="*/ 162621 w 975705"/>
                <a:gd name="connsiteY1" fmla="*/ 0 h 1017270"/>
                <a:gd name="connsiteX2" fmla="*/ 813084 w 975705"/>
                <a:gd name="connsiteY2" fmla="*/ 0 h 1017270"/>
                <a:gd name="connsiteX3" fmla="*/ 975705 w 975705"/>
                <a:gd name="connsiteY3" fmla="*/ 162621 h 1017270"/>
                <a:gd name="connsiteX4" fmla="*/ 975705 w 975705"/>
                <a:gd name="connsiteY4" fmla="*/ 854649 h 1017270"/>
                <a:gd name="connsiteX5" fmla="*/ 813084 w 975705"/>
                <a:gd name="connsiteY5" fmla="*/ 1017270 h 1017270"/>
                <a:gd name="connsiteX6" fmla="*/ 162621 w 975705"/>
                <a:gd name="connsiteY6" fmla="*/ 1017270 h 1017270"/>
                <a:gd name="connsiteX7" fmla="*/ 0 w 975705"/>
                <a:gd name="connsiteY7" fmla="*/ 854649 h 1017270"/>
                <a:gd name="connsiteX8" fmla="*/ 0 w 975705"/>
                <a:gd name="connsiteY8" fmla="*/ 162621 h 10172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75705" h="1017270">
                  <a:moveTo>
                    <a:pt x="0" y="162621"/>
                  </a:moveTo>
                  <a:cubicBezTo>
                    <a:pt x="0" y="72808"/>
                    <a:pt x="72808" y="0"/>
                    <a:pt x="162621" y="0"/>
                  </a:cubicBezTo>
                  <a:lnTo>
                    <a:pt x="813084" y="0"/>
                  </a:lnTo>
                  <a:cubicBezTo>
                    <a:pt x="902897" y="0"/>
                    <a:pt x="975705" y="72808"/>
                    <a:pt x="975705" y="162621"/>
                  </a:cubicBezTo>
                  <a:lnTo>
                    <a:pt x="975705" y="854649"/>
                  </a:lnTo>
                  <a:cubicBezTo>
                    <a:pt x="975705" y="944462"/>
                    <a:pt x="902897" y="1017270"/>
                    <a:pt x="813084" y="1017270"/>
                  </a:cubicBezTo>
                  <a:lnTo>
                    <a:pt x="162621" y="1017270"/>
                  </a:lnTo>
                  <a:cubicBezTo>
                    <a:pt x="72808" y="1017270"/>
                    <a:pt x="0" y="944462"/>
                    <a:pt x="0" y="854649"/>
                  </a:cubicBezTo>
                  <a:lnTo>
                    <a:pt x="0" y="162621"/>
                  </a:lnTo>
                  <a:close/>
                </a:path>
              </a:pathLst>
            </a:custGeom>
            <a:solidFill>
              <a:srgbClr val="FFC000"/>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97160" tIns="97160" rIns="97160" bIns="97160" numCol="1" spcCol="1270" anchor="ctr" anchorCtr="0">
              <a:noAutofit/>
            </a:bodyPr>
            <a:lstStyle/>
            <a:p>
              <a:pPr marL="0" lvl="0" indent="0" algn="ctr" defTabSz="577850">
                <a:lnSpc>
                  <a:spcPct val="90000"/>
                </a:lnSpc>
                <a:spcBef>
                  <a:spcPct val="0"/>
                </a:spcBef>
                <a:spcAft>
                  <a:spcPct val="35000"/>
                </a:spcAft>
                <a:buNone/>
              </a:pPr>
              <a:endParaRPr lang="en-US" sz="1300" kern="1200" dirty="0"/>
            </a:p>
          </p:txBody>
        </p:sp>
        <p:sp>
          <p:nvSpPr>
            <p:cNvPr id="7" name="Freeform: Shape 6">
              <a:extLst>
                <a:ext uri="{FF2B5EF4-FFF2-40B4-BE49-F238E27FC236}">
                  <a16:creationId xmlns:a16="http://schemas.microsoft.com/office/drawing/2014/main" id="{61529542-EFFE-4ADD-872C-0BFBBAD0D251}"/>
                </a:ext>
              </a:extLst>
            </p:cNvPr>
            <p:cNvSpPr/>
            <p:nvPr/>
          </p:nvSpPr>
          <p:spPr>
            <a:xfrm>
              <a:off x="2670135" y="2692716"/>
              <a:ext cx="975705" cy="1017270"/>
            </a:xfrm>
            <a:custGeom>
              <a:avLst/>
              <a:gdLst>
                <a:gd name="connsiteX0" fmla="*/ 0 w 975705"/>
                <a:gd name="connsiteY0" fmla="*/ 162621 h 1017270"/>
                <a:gd name="connsiteX1" fmla="*/ 162621 w 975705"/>
                <a:gd name="connsiteY1" fmla="*/ 0 h 1017270"/>
                <a:gd name="connsiteX2" fmla="*/ 813084 w 975705"/>
                <a:gd name="connsiteY2" fmla="*/ 0 h 1017270"/>
                <a:gd name="connsiteX3" fmla="*/ 975705 w 975705"/>
                <a:gd name="connsiteY3" fmla="*/ 162621 h 1017270"/>
                <a:gd name="connsiteX4" fmla="*/ 975705 w 975705"/>
                <a:gd name="connsiteY4" fmla="*/ 854649 h 1017270"/>
                <a:gd name="connsiteX5" fmla="*/ 813084 w 975705"/>
                <a:gd name="connsiteY5" fmla="*/ 1017270 h 1017270"/>
                <a:gd name="connsiteX6" fmla="*/ 162621 w 975705"/>
                <a:gd name="connsiteY6" fmla="*/ 1017270 h 1017270"/>
                <a:gd name="connsiteX7" fmla="*/ 0 w 975705"/>
                <a:gd name="connsiteY7" fmla="*/ 854649 h 1017270"/>
                <a:gd name="connsiteX8" fmla="*/ 0 w 975705"/>
                <a:gd name="connsiteY8" fmla="*/ 162621 h 10172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75705" h="1017270">
                  <a:moveTo>
                    <a:pt x="0" y="162621"/>
                  </a:moveTo>
                  <a:cubicBezTo>
                    <a:pt x="0" y="72808"/>
                    <a:pt x="72808" y="0"/>
                    <a:pt x="162621" y="0"/>
                  </a:cubicBezTo>
                  <a:lnTo>
                    <a:pt x="813084" y="0"/>
                  </a:lnTo>
                  <a:cubicBezTo>
                    <a:pt x="902897" y="0"/>
                    <a:pt x="975705" y="72808"/>
                    <a:pt x="975705" y="162621"/>
                  </a:cubicBezTo>
                  <a:lnTo>
                    <a:pt x="975705" y="854649"/>
                  </a:lnTo>
                  <a:cubicBezTo>
                    <a:pt x="975705" y="944462"/>
                    <a:pt x="902897" y="1017270"/>
                    <a:pt x="813084" y="1017270"/>
                  </a:cubicBezTo>
                  <a:lnTo>
                    <a:pt x="162621" y="1017270"/>
                  </a:lnTo>
                  <a:cubicBezTo>
                    <a:pt x="72808" y="1017270"/>
                    <a:pt x="0" y="944462"/>
                    <a:pt x="0" y="854649"/>
                  </a:cubicBezTo>
                  <a:lnTo>
                    <a:pt x="0" y="162621"/>
                  </a:lnTo>
                  <a:close/>
                </a:path>
              </a:pathLst>
            </a:custGeom>
            <a:solidFill>
              <a:srgbClr val="C00000"/>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97160" tIns="97160" rIns="97160" bIns="97160" numCol="1" spcCol="1270" anchor="ctr" anchorCtr="0">
              <a:noAutofit/>
            </a:bodyPr>
            <a:lstStyle/>
            <a:p>
              <a:pPr marL="0" lvl="0" indent="0" algn="ctr" defTabSz="577850">
                <a:lnSpc>
                  <a:spcPct val="90000"/>
                </a:lnSpc>
                <a:spcBef>
                  <a:spcPct val="0"/>
                </a:spcBef>
                <a:spcAft>
                  <a:spcPct val="35000"/>
                </a:spcAft>
                <a:buNone/>
              </a:pPr>
              <a:r>
                <a:rPr lang="en-US" sz="1300" kern="1200"/>
                <a:t>Evidence collected from crime scene</a:t>
              </a:r>
              <a:endParaRPr lang="en-US" sz="1300" kern="1200" dirty="0"/>
            </a:p>
          </p:txBody>
        </p:sp>
        <p:sp>
          <p:nvSpPr>
            <p:cNvPr id="8" name="Freeform: Shape 7">
              <a:extLst>
                <a:ext uri="{FF2B5EF4-FFF2-40B4-BE49-F238E27FC236}">
                  <a16:creationId xmlns:a16="http://schemas.microsoft.com/office/drawing/2014/main" id="{47E75661-F72C-4198-B6F3-CC3E4ADCFB4A}"/>
                </a:ext>
              </a:extLst>
            </p:cNvPr>
            <p:cNvSpPr/>
            <p:nvPr/>
          </p:nvSpPr>
          <p:spPr>
            <a:xfrm>
              <a:off x="3694626" y="2692716"/>
              <a:ext cx="975705" cy="1017270"/>
            </a:xfrm>
            <a:custGeom>
              <a:avLst/>
              <a:gdLst>
                <a:gd name="connsiteX0" fmla="*/ 0 w 975705"/>
                <a:gd name="connsiteY0" fmla="*/ 162621 h 1017270"/>
                <a:gd name="connsiteX1" fmla="*/ 162621 w 975705"/>
                <a:gd name="connsiteY1" fmla="*/ 0 h 1017270"/>
                <a:gd name="connsiteX2" fmla="*/ 813084 w 975705"/>
                <a:gd name="connsiteY2" fmla="*/ 0 h 1017270"/>
                <a:gd name="connsiteX3" fmla="*/ 975705 w 975705"/>
                <a:gd name="connsiteY3" fmla="*/ 162621 h 1017270"/>
                <a:gd name="connsiteX4" fmla="*/ 975705 w 975705"/>
                <a:gd name="connsiteY4" fmla="*/ 854649 h 1017270"/>
                <a:gd name="connsiteX5" fmla="*/ 813084 w 975705"/>
                <a:gd name="connsiteY5" fmla="*/ 1017270 h 1017270"/>
                <a:gd name="connsiteX6" fmla="*/ 162621 w 975705"/>
                <a:gd name="connsiteY6" fmla="*/ 1017270 h 1017270"/>
                <a:gd name="connsiteX7" fmla="*/ 0 w 975705"/>
                <a:gd name="connsiteY7" fmla="*/ 854649 h 1017270"/>
                <a:gd name="connsiteX8" fmla="*/ 0 w 975705"/>
                <a:gd name="connsiteY8" fmla="*/ 162621 h 10172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75705" h="1017270">
                  <a:moveTo>
                    <a:pt x="0" y="162621"/>
                  </a:moveTo>
                  <a:cubicBezTo>
                    <a:pt x="0" y="72808"/>
                    <a:pt x="72808" y="0"/>
                    <a:pt x="162621" y="0"/>
                  </a:cubicBezTo>
                  <a:lnTo>
                    <a:pt x="813084" y="0"/>
                  </a:lnTo>
                  <a:cubicBezTo>
                    <a:pt x="902897" y="0"/>
                    <a:pt x="975705" y="72808"/>
                    <a:pt x="975705" y="162621"/>
                  </a:cubicBezTo>
                  <a:lnTo>
                    <a:pt x="975705" y="854649"/>
                  </a:lnTo>
                  <a:cubicBezTo>
                    <a:pt x="975705" y="944462"/>
                    <a:pt x="902897" y="1017270"/>
                    <a:pt x="813084" y="1017270"/>
                  </a:cubicBezTo>
                  <a:lnTo>
                    <a:pt x="162621" y="1017270"/>
                  </a:lnTo>
                  <a:cubicBezTo>
                    <a:pt x="72808" y="1017270"/>
                    <a:pt x="0" y="944462"/>
                    <a:pt x="0" y="854649"/>
                  </a:cubicBezTo>
                  <a:lnTo>
                    <a:pt x="0" y="162621"/>
                  </a:lnTo>
                  <a:close/>
                </a:path>
              </a:pathLst>
            </a:custGeom>
            <a:solidFill>
              <a:srgbClr val="92D050"/>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97160" tIns="97160" rIns="97160" bIns="97160" numCol="1" spcCol="1270" anchor="ctr" anchorCtr="0">
              <a:noAutofit/>
            </a:bodyPr>
            <a:lstStyle/>
            <a:p>
              <a:pPr marL="0" lvl="0" indent="0" algn="ctr" defTabSz="577850">
                <a:lnSpc>
                  <a:spcPct val="90000"/>
                </a:lnSpc>
                <a:spcBef>
                  <a:spcPct val="0"/>
                </a:spcBef>
                <a:spcAft>
                  <a:spcPct val="35000"/>
                </a:spcAft>
                <a:buNone/>
              </a:pPr>
              <a:r>
                <a:rPr lang="en-US" sz="1300" kern="1200"/>
                <a:t>Match to suspect</a:t>
              </a:r>
              <a:r>
                <a:rPr lang="en-US" sz="1300" kern="1200" dirty="0"/>
                <a:t>?</a:t>
              </a:r>
            </a:p>
          </p:txBody>
        </p:sp>
      </p:grpSp>
      <p:pic>
        <p:nvPicPr>
          <p:cNvPr id="9" name="Picture 8"/>
          <p:cNvPicPr>
            <a:picLocks noChangeAspect="1"/>
          </p:cNvPicPr>
          <p:nvPr/>
        </p:nvPicPr>
        <p:blipFill rotWithShape="1">
          <a:blip r:embed="rId4">
            <a:extLst>
              <a:ext uri="{28A0092B-C50C-407E-A947-70E740481C1C}">
                <a14:useLocalDpi xmlns:a14="http://schemas.microsoft.com/office/drawing/2010/main" val="0"/>
              </a:ext>
            </a:extLst>
          </a:blip>
          <a:srcRect l="5901" r="24124"/>
          <a:stretch/>
        </p:blipFill>
        <p:spPr>
          <a:xfrm>
            <a:off x="1675588" y="2686161"/>
            <a:ext cx="925551" cy="691724"/>
          </a:xfrm>
          <a:prstGeom prst="rect">
            <a:avLst/>
          </a:prstGeom>
        </p:spPr>
      </p:pic>
      <p:sp>
        <p:nvSpPr>
          <p:cNvPr id="16" name="Title 1"/>
          <p:cNvSpPr>
            <a:spLocks noGrp="1"/>
          </p:cNvSpPr>
          <p:nvPr>
            <p:ph type="title"/>
          </p:nvPr>
        </p:nvSpPr>
        <p:spPr>
          <a:xfrm>
            <a:off x="457200" y="533400"/>
            <a:ext cx="8229600" cy="990600"/>
          </a:xfrm>
        </p:spPr>
        <p:txBody>
          <a:bodyPr>
            <a:normAutofit/>
          </a:bodyPr>
          <a:lstStyle/>
          <a:p>
            <a:r>
              <a:rPr lang="en-US"/>
              <a:t>Contaminated forensic evidence</a:t>
            </a:r>
            <a:endParaRPr lang="en-US" dirty="0"/>
          </a:p>
        </p:txBody>
      </p:sp>
      <p:cxnSp>
        <p:nvCxnSpPr>
          <p:cNvPr id="28" name="Straight Arrow Connector 27">
            <a:extLst>
              <a:ext uri="{FF2B5EF4-FFF2-40B4-BE49-F238E27FC236}">
                <a16:creationId xmlns:a16="http://schemas.microsoft.com/office/drawing/2014/main" id="{9211354C-3A4B-4AC6-A759-06EACDDB8F46}"/>
              </a:ext>
            </a:extLst>
          </p:cNvPr>
          <p:cNvCxnSpPr/>
          <p:nvPr/>
        </p:nvCxnSpPr>
        <p:spPr>
          <a:xfrm>
            <a:off x="1127051" y="1825837"/>
            <a:ext cx="0" cy="665701"/>
          </a:xfrm>
          <a:prstGeom prst="straightConnector1">
            <a:avLst/>
          </a:prstGeom>
          <a:ln>
            <a:tailEnd type="triangle" w="lg" len="med"/>
          </a:ln>
        </p:spPr>
        <p:style>
          <a:lnRef idx="3">
            <a:schemeClr val="accent5"/>
          </a:lnRef>
          <a:fillRef idx="0">
            <a:schemeClr val="accent5"/>
          </a:fillRef>
          <a:effectRef idx="2">
            <a:schemeClr val="accent5"/>
          </a:effectRef>
          <a:fontRef idx="minor">
            <a:schemeClr val="tx1"/>
          </a:fontRef>
        </p:style>
      </p:cxnSp>
      <p:cxnSp>
        <p:nvCxnSpPr>
          <p:cNvPr id="29" name="Straight Arrow Connector 28">
            <a:extLst>
              <a:ext uri="{FF2B5EF4-FFF2-40B4-BE49-F238E27FC236}">
                <a16:creationId xmlns:a16="http://schemas.microsoft.com/office/drawing/2014/main" id="{6ABE00EE-D3F7-4C08-84CC-22F2CE890D7C}"/>
              </a:ext>
            </a:extLst>
          </p:cNvPr>
          <p:cNvCxnSpPr/>
          <p:nvPr/>
        </p:nvCxnSpPr>
        <p:spPr>
          <a:xfrm>
            <a:off x="2140689" y="1825837"/>
            <a:ext cx="0" cy="665701"/>
          </a:xfrm>
          <a:prstGeom prst="straightConnector1">
            <a:avLst/>
          </a:prstGeom>
          <a:ln>
            <a:tailEnd type="triangle" w="lg" len="med"/>
          </a:ln>
        </p:spPr>
        <p:style>
          <a:lnRef idx="3">
            <a:schemeClr val="accent5"/>
          </a:lnRef>
          <a:fillRef idx="0">
            <a:schemeClr val="accent5"/>
          </a:fillRef>
          <a:effectRef idx="2">
            <a:schemeClr val="accent5"/>
          </a:effectRef>
          <a:fontRef idx="minor">
            <a:schemeClr val="tx1"/>
          </a:fontRef>
        </p:style>
      </p:cxnSp>
      <p:cxnSp>
        <p:nvCxnSpPr>
          <p:cNvPr id="30" name="Straight Arrow Connector 29">
            <a:extLst>
              <a:ext uri="{FF2B5EF4-FFF2-40B4-BE49-F238E27FC236}">
                <a16:creationId xmlns:a16="http://schemas.microsoft.com/office/drawing/2014/main" id="{B453C8AA-E130-4428-BDAA-B1039FD273C0}"/>
              </a:ext>
            </a:extLst>
          </p:cNvPr>
          <p:cNvCxnSpPr/>
          <p:nvPr/>
        </p:nvCxnSpPr>
        <p:spPr>
          <a:xfrm>
            <a:off x="3139941" y="1825837"/>
            <a:ext cx="0" cy="665701"/>
          </a:xfrm>
          <a:prstGeom prst="straightConnector1">
            <a:avLst/>
          </a:prstGeom>
          <a:ln>
            <a:tailEnd type="triangle" w="lg" len="med"/>
          </a:ln>
        </p:spPr>
        <p:style>
          <a:lnRef idx="3">
            <a:schemeClr val="accent5"/>
          </a:lnRef>
          <a:fillRef idx="0">
            <a:schemeClr val="accent5"/>
          </a:fillRef>
          <a:effectRef idx="2">
            <a:schemeClr val="accent5"/>
          </a:effectRef>
          <a:fontRef idx="minor">
            <a:schemeClr val="tx1"/>
          </a:fontRef>
        </p:style>
      </p:cxnSp>
      <p:pic>
        <p:nvPicPr>
          <p:cNvPr id="13" name="Picture 12" descr="A picture containing person, person, dress, wearing&#10;&#10;Description automatically generated">
            <a:extLst>
              <a:ext uri="{FF2B5EF4-FFF2-40B4-BE49-F238E27FC236}">
                <a16:creationId xmlns:a16="http://schemas.microsoft.com/office/drawing/2014/main" id="{7066D83E-F4CA-4959-A7C2-E962D05E37B2}"/>
              </a:ext>
            </a:extLst>
          </p:cNvPr>
          <p:cNvPicPr>
            <a:picLocks noChangeAspect="1"/>
          </p:cNvPicPr>
          <p:nvPr/>
        </p:nvPicPr>
        <p:blipFill>
          <a:blip r:embed="rId5"/>
          <a:stretch>
            <a:fillRect/>
          </a:stretch>
        </p:blipFill>
        <p:spPr>
          <a:xfrm>
            <a:off x="796432" y="3731178"/>
            <a:ext cx="661237" cy="837567"/>
          </a:xfrm>
          <a:prstGeom prst="rect">
            <a:avLst/>
          </a:prstGeom>
        </p:spPr>
      </p:pic>
    </p:spTree>
    <p:custDataLst>
      <p:tags r:id="rId1"/>
    </p:custDataLst>
    <p:extLst>
      <p:ext uri="{BB962C8B-B14F-4D97-AF65-F5344CB8AC3E}">
        <p14:creationId xmlns:p14="http://schemas.microsoft.com/office/powerpoint/2010/main" val="23954138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xit" presetSubtype="0" fill="hold" nodeType="clickEffect">
                                  <p:stCondLst>
                                    <p:cond delay="0"/>
                                  </p:stCondLst>
                                  <p:childTnLst>
                                    <p:set>
                                      <p:cBhvr>
                                        <p:cTn id="14" dur="1" fill="hold">
                                          <p:stCondLst>
                                            <p:cond delay="0"/>
                                          </p:stCondLst>
                                        </p:cTn>
                                        <p:tgtEl>
                                          <p:spTgt spid="28"/>
                                        </p:tgtEl>
                                        <p:attrNameLst>
                                          <p:attrName>style.visibility</p:attrName>
                                        </p:attrNameLst>
                                      </p:cBhvr>
                                      <p:to>
                                        <p:strVal val="hidden"/>
                                      </p:to>
                                    </p:set>
                                  </p:childTnLst>
                                </p:cTn>
                              </p:par>
                              <p:par>
                                <p:cTn id="15" presetID="1" presetClass="entr" presetSubtype="0" fill="hold" nodeType="withEffect">
                                  <p:stCondLst>
                                    <p:cond delay="0"/>
                                  </p:stCondLst>
                                  <p:childTnLst>
                                    <p:set>
                                      <p:cBhvr>
                                        <p:cTn id="16" dur="1" fill="hold">
                                          <p:stCondLst>
                                            <p:cond delay="0"/>
                                          </p:stCondLst>
                                        </p:cTn>
                                        <p:tgtEl>
                                          <p:spTgt spid="29"/>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xit" presetSubtype="0" fill="hold" nodeType="clickEffect">
                                  <p:stCondLst>
                                    <p:cond delay="0"/>
                                  </p:stCondLst>
                                  <p:childTnLst>
                                    <p:set>
                                      <p:cBhvr>
                                        <p:cTn id="20" dur="1" fill="hold">
                                          <p:stCondLst>
                                            <p:cond delay="0"/>
                                          </p:stCondLst>
                                        </p:cTn>
                                        <p:tgtEl>
                                          <p:spTgt spid="29"/>
                                        </p:tgtEl>
                                        <p:attrNameLst>
                                          <p:attrName>style.visibility</p:attrName>
                                        </p:attrNameLst>
                                      </p:cBhvr>
                                      <p:to>
                                        <p:strVal val="hidden"/>
                                      </p:to>
                                    </p:set>
                                  </p:childTnLst>
                                </p:cTn>
                              </p:par>
                              <p:par>
                                <p:cTn id="21" presetID="1" presetClass="entr" presetSubtype="0" fill="hold" nodeType="withEffect">
                                  <p:stCondLst>
                                    <p:cond delay="0"/>
                                  </p:stCondLst>
                                  <p:childTnLst>
                                    <p:set>
                                      <p:cBhvr>
                                        <p:cTn id="22" dur="1" fill="hold">
                                          <p:stCondLst>
                                            <p:cond delay="0"/>
                                          </p:stCondLst>
                                        </p:cTn>
                                        <p:tgtEl>
                                          <p:spTgt spid="3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p:cNvGraphicFramePr/>
          <p:nvPr>
            <p:extLst>
              <p:ext uri="{D42A27DB-BD31-4B8C-83A1-F6EECF244321}">
                <p14:modId xmlns:p14="http://schemas.microsoft.com/office/powerpoint/2010/main" val="604163831"/>
              </p:ext>
            </p:extLst>
          </p:nvPr>
        </p:nvGraphicFramePr>
        <p:xfrm>
          <a:off x="619125" y="1749284"/>
          <a:ext cx="4053236" cy="2543176"/>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9" name="Picture 8"/>
          <p:cNvPicPr>
            <a:picLocks noChangeAspect="1"/>
          </p:cNvPicPr>
          <p:nvPr/>
        </p:nvPicPr>
        <p:blipFill rotWithShape="1">
          <a:blip r:embed="rId9">
            <a:extLst>
              <a:ext uri="{28A0092B-C50C-407E-A947-70E740481C1C}">
                <a14:useLocalDpi xmlns:a14="http://schemas.microsoft.com/office/drawing/2010/main" val="0"/>
              </a:ext>
            </a:extLst>
          </a:blip>
          <a:srcRect l="5901" r="24124"/>
          <a:stretch/>
        </p:blipFill>
        <p:spPr>
          <a:xfrm>
            <a:off x="1675588" y="2686161"/>
            <a:ext cx="925551" cy="691724"/>
          </a:xfrm>
          <a:prstGeom prst="rect">
            <a:avLst/>
          </a:prstGeom>
        </p:spPr>
      </p:pic>
      <p:sp>
        <p:nvSpPr>
          <p:cNvPr id="10" name="Right Arrow 9"/>
          <p:cNvSpPr/>
          <p:nvPr/>
        </p:nvSpPr>
        <p:spPr>
          <a:xfrm>
            <a:off x="4808035" y="2949435"/>
            <a:ext cx="2447925" cy="158748"/>
          </a:xfrm>
          <a:prstGeom prst="rightArrow">
            <a:avLst/>
          </a:prstGeom>
          <a:solidFill>
            <a:srgbClr val="00B0F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1" name="Group 10"/>
          <p:cNvGrpSpPr/>
          <p:nvPr/>
        </p:nvGrpSpPr>
        <p:grpSpPr>
          <a:xfrm>
            <a:off x="7370320" y="2623678"/>
            <a:ext cx="1037700" cy="873759"/>
            <a:chOff x="2987" y="655319"/>
            <a:chExt cx="895230" cy="873759"/>
          </a:xfrm>
          <a:solidFill>
            <a:srgbClr val="FF0066"/>
          </a:solidFill>
        </p:grpSpPr>
        <p:sp>
          <p:nvSpPr>
            <p:cNvPr id="12" name="Rounded Rectangle 11"/>
            <p:cNvSpPr/>
            <p:nvPr/>
          </p:nvSpPr>
          <p:spPr>
            <a:xfrm>
              <a:off x="2987" y="655319"/>
              <a:ext cx="895230" cy="873759"/>
            </a:xfrm>
            <a:prstGeom prst="roundRect">
              <a:avLst/>
            </a:prstGeom>
            <a:grpFill/>
            <a:ln>
              <a:solidFill>
                <a:srgbClr val="FF0066"/>
              </a:solidFill>
            </a:ln>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13" name="Rounded Rectangle 4"/>
            <p:cNvSpPr txBox="1"/>
            <p:nvPr/>
          </p:nvSpPr>
          <p:spPr>
            <a:xfrm>
              <a:off x="45640" y="697972"/>
              <a:ext cx="809924" cy="788453"/>
            </a:xfrm>
            <a:prstGeom prst="rect">
              <a:avLst/>
            </a:prstGeom>
            <a:grpFill/>
            <a:ln>
              <a:solidFill>
                <a:srgbClr val="FF0066"/>
              </a:solidFill>
            </a:ln>
          </p:spPr>
          <p:style>
            <a:lnRef idx="0">
              <a:scrgbClr r="0" g="0" b="0"/>
            </a:lnRef>
            <a:fillRef idx="0">
              <a:scrgbClr r="0" g="0" b="0"/>
            </a:fillRef>
            <a:effectRef idx="0">
              <a:scrgbClr r="0" g="0" b="0"/>
            </a:effectRef>
            <a:fontRef idx="minor">
              <a:schemeClr val="lt1"/>
            </a:fontRef>
          </p:style>
          <p:txBody>
            <a:bodyPr spcFirstLastPara="0" vert="horz" wrap="square" lIns="57150" tIns="57150" rIns="57150" bIns="57150" numCol="1" spcCol="1270" anchor="ctr" anchorCtr="0">
              <a:noAutofit/>
            </a:bodyPr>
            <a:lstStyle/>
            <a:p>
              <a:pPr lvl="0" algn="ctr" defTabSz="666750">
                <a:lnSpc>
                  <a:spcPct val="90000"/>
                </a:lnSpc>
                <a:spcBef>
                  <a:spcPct val="0"/>
                </a:spcBef>
                <a:spcAft>
                  <a:spcPct val="35000"/>
                </a:spcAft>
              </a:pPr>
              <a:r>
                <a:rPr lang="en-US" sz="1500" kern="1200" dirty="0"/>
                <a:t>Trial</a:t>
              </a:r>
            </a:p>
          </p:txBody>
        </p:sp>
      </p:grpSp>
      <p:sp>
        <p:nvSpPr>
          <p:cNvPr id="14" name="TextBox 13"/>
          <p:cNvSpPr txBox="1"/>
          <p:nvPr/>
        </p:nvSpPr>
        <p:spPr>
          <a:xfrm>
            <a:off x="5341432" y="2644029"/>
            <a:ext cx="1460584" cy="369332"/>
          </a:xfrm>
          <a:prstGeom prst="rect">
            <a:avLst/>
          </a:prstGeom>
          <a:noFill/>
        </p:spPr>
        <p:txBody>
          <a:bodyPr wrap="square" rtlCol="0">
            <a:spAutoFit/>
          </a:bodyPr>
          <a:lstStyle/>
          <a:p>
            <a:r>
              <a:rPr lang="en-US" dirty="0"/>
              <a:t>Months later</a:t>
            </a:r>
          </a:p>
        </p:txBody>
      </p:sp>
      <p:sp>
        <p:nvSpPr>
          <p:cNvPr id="16" name="Title 1"/>
          <p:cNvSpPr>
            <a:spLocks noGrp="1"/>
          </p:cNvSpPr>
          <p:nvPr>
            <p:ph type="title"/>
          </p:nvPr>
        </p:nvSpPr>
        <p:spPr>
          <a:xfrm>
            <a:off x="457200" y="533400"/>
            <a:ext cx="8229600" cy="990600"/>
          </a:xfrm>
        </p:spPr>
        <p:txBody>
          <a:bodyPr>
            <a:normAutofit/>
          </a:bodyPr>
          <a:lstStyle/>
          <a:p>
            <a:r>
              <a:rPr lang="en-US"/>
              <a:t>Contaminated forensic evidence</a:t>
            </a:r>
            <a:endParaRPr lang="en-US" dirty="0"/>
          </a:p>
        </p:txBody>
      </p:sp>
      <p:cxnSp>
        <p:nvCxnSpPr>
          <p:cNvPr id="28" name="Straight Arrow Connector 27">
            <a:extLst>
              <a:ext uri="{FF2B5EF4-FFF2-40B4-BE49-F238E27FC236}">
                <a16:creationId xmlns:a16="http://schemas.microsoft.com/office/drawing/2014/main" id="{E833C43C-EF33-479C-B3E8-9D798AA53AA7}"/>
              </a:ext>
            </a:extLst>
          </p:cNvPr>
          <p:cNvCxnSpPr/>
          <p:nvPr/>
        </p:nvCxnSpPr>
        <p:spPr>
          <a:xfrm>
            <a:off x="4192772" y="1847103"/>
            <a:ext cx="0" cy="665701"/>
          </a:xfrm>
          <a:prstGeom prst="straightConnector1">
            <a:avLst/>
          </a:prstGeom>
          <a:ln>
            <a:tailEnd type="triangle" w="lg" len="med"/>
          </a:ln>
        </p:spPr>
        <p:style>
          <a:lnRef idx="3">
            <a:schemeClr val="accent5"/>
          </a:lnRef>
          <a:fillRef idx="0">
            <a:schemeClr val="accent5"/>
          </a:fillRef>
          <a:effectRef idx="2">
            <a:schemeClr val="accent5"/>
          </a:effectRef>
          <a:fontRef idx="minor">
            <a:schemeClr val="tx1"/>
          </a:fontRef>
        </p:style>
      </p:cxnSp>
      <p:cxnSp>
        <p:nvCxnSpPr>
          <p:cNvPr id="29" name="Straight Arrow Connector 28">
            <a:extLst>
              <a:ext uri="{FF2B5EF4-FFF2-40B4-BE49-F238E27FC236}">
                <a16:creationId xmlns:a16="http://schemas.microsoft.com/office/drawing/2014/main" id="{8C0A4EA1-9012-461C-88CE-7B6D01C4DA7A}"/>
              </a:ext>
            </a:extLst>
          </p:cNvPr>
          <p:cNvCxnSpPr/>
          <p:nvPr/>
        </p:nvCxnSpPr>
        <p:spPr>
          <a:xfrm>
            <a:off x="3139941" y="1825837"/>
            <a:ext cx="0" cy="665701"/>
          </a:xfrm>
          <a:prstGeom prst="straightConnector1">
            <a:avLst/>
          </a:prstGeom>
          <a:ln>
            <a:tailEnd type="triangle" w="lg" len="med"/>
          </a:ln>
        </p:spPr>
        <p:style>
          <a:lnRef idx="3">
            <a:schemeClr val="accent5"/>
          </a:lnRef>
          <a:fillRef idx="0">
            <a:schemeClr val="accent5"/>
          </a:fillRef>
          <a:effectRef idx="2">
            <a:schemeClr val="accent5"/>
          </a:effectRef>
          <a:fontRef idx="minor">
            <a:schemeClr val="tx1"/>
          </a:fontRef>
        </p:style>
      </p:cxnSp>
      <p:pic>
        <p:nvPicPr>
          <p:cNvPr id="17" name="Picture 16">
            <a:extLst>
              <a:ext uri="{FF2B5EF4-FFF2-40B4-BE49-F238E27FC236}">
                <a16:creationId xmlns:a16="http://schemas.microsoft.com/office/drawing/2014/main" id="{459E1069-A2C2-41E4-9101-561315CE48DA}"/>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2906727" y="4525774"/>
            <a:ext cx="454882" cy="307082"/>
          </a:xfrm>
          <a:prstGeom prst="rect">
            <a:avLst/>
          </a:prstGeom>
          <a:ln>
            <a:solidFill>
              <a:schemeClr val="bg1">
                <a:lumMod val="75000"/>
              </a:schemeClr>
            </a:solidFill>
          </a:ln>
        </p:spPr>
      </p:pic>
      <p:pic>
        <p:nvPicPr>
          <p:cNvPr id="24" name="Picture 2" descr="DNA Fingerprinting">
            <a:extLst>
              <a:ext uri="{FF2B5EF4-FFF2-40B4-BE49-F238E27FC236}">
                <a16:creationId xmlns:a16="http://schemas.microsoft.com/office/drawing/2014/main" id="{26385A77-93C4-4D0C-AACB-C3277BD6E7E5}"/>
              </a:ext>
            </a:extLst>
          </p:cNvPr>
          <p:cNvPicPr>
            <a:picLocks noChangeAspect="1" noChangeArrowheads="1"/>
          </p:cNvPicPr>
          <p:nvPr/>
        </p:nvPicPr>
        <p:blipFill rotWithShape="1">
          <a:blip r:embed="rId11">
            <a:extLst>
              <a:ext uri="{28A0092B-C50C-407E-A947-70E740481C1C}">
                <a14:useLocalDpi xmlns:a14="http://schemas.microsoft.com/office/drawing/2010/main" val="0"/>
              </a:ext>
            </a:extLst>
          </a:blip>
          <a:srcRect l="3754" t="8197" r="74047" b="3168"/>
          <a:stretch/>
        </p:blipFill>
        <p:spPr bwMode="auto">
          <a:xfrm>
            <a:off x="3728592" y="4894214"/>
            <a:ext cx="342169" cy="1191089"/>
          </a:xfrm>
          <a:prstGeom prst="rect">
            <a:avLst/>
          </a:prstGeom>
          <a:noFill/>
          <a:extLst>
            <a:ext uri="{909E8E84-426E-40DD-AFC4-6F175D3DCCD1}">
              <a14:hiddenFill xmlns:a14="http://schemas.microsoft.com/office/drawing/2010/main">
                <a:solidFill>
                  <a:srgbClr val="FFFFFF"/>
                </a:solidFill>
              </a14:hiddenFill>
            </a:ext>
          </a:extLst>
        </p:spPr>
      </p:pic>
      <p:pic>
        <p:nvPicPr>
          <p:cNvPr id="25" name="Picture 24">
            <a:extLst>
              <a:ext uri="{FF2B5EF4-FFF2-40B4-BE49-F238E27FC236}">
                <a16:creationId xmlns:a16="http://schemas.microsoft.com/office/drawing/2014/main" id="{0B696196-0F79-44E6-A44F-8AD49595CD2C}"/>
              </a:ext>
            </a:extLst>
          </p:cNvPr>
          <p:cNvPicPr>
            <a:picLocks noChangeAspect="1"/>
          </p:cNvPicPr>
          <p:nvPr/>
        </p:nvPicPr>
        <p:blipFill>
          <a:blip r:embed="rId12"/>
          <a:stretch>
            <a:fillRect/>
          </a:stretch>
        </p:blipFill>
        <p:spPr>
          <a:xfrm>
            <a:off x="2966412" y="4894214"/>
            <a:ext cx="345243" cy="1191088"/>
          </a:xfrm>
          <a:prstGeom prst="rect">
            <a:avLst/>
          </a:prstGeom>
        </p:spPr>
      </p:pic>
      <p:cxnSp>
        <p:nvCxnSpPr>
          <p:cNvPr id="30" name="Straight Arrow Connector 29">
            <a:extLst>
              <a:ext uri="{FF2B5EF4-FFF2-40B4-BE49-F238E27FC236}">
                <a16:creationId xmlns:a16="http://schemas.microsoft.com/office/drawing/2014/main" id="{C8191F82-957E-4F09-9D62-1511025AF1C6}"/>
              </a:ext>
            </a:extLst>
          </p:cNvPr>
          <p:cNvCxnSpPr>
            <a:cxnSpLocks/>
          </p:cNvCxnSpPr>
          <p:nvPr/>
        </p:nvCxnSpPr>
        <p:spPr>
          <a:xfrm>
            <a:off x="3108042" y="3534260"/>
            <a:ext cx="0" cy="93268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31" name="TextBox 30">
            <a:extLst>
              <a:ext uri="{FF2B5EF4-FFF2-40B4-BE49-F238E27FC236}">
                <a16:creationId xmlns:a16="http://schemas.microsoft.com/office/drawing/2014/main" id="{560835CF-F587-470C-ADEC-F8BC289C359F}"/>
              </a:ext>
            </a:extLst>
          </p:cNvPr>
          <p:cNvSpPr txBox="1"/>
          <p:nvPr/>
        </p:nvSpPr>
        <p:spPr>
          <a:xfrm>
            <a:off x="992749" y="5320481"/>
            <a:ext cx="1565062" cy="338554"/>
          </a:xfrm>
          <a:prstGeom prst="rect">
            <a:avLst/>
          </a:prstGeom>
          <a:noFill/>
        </p:spPr>
        <p:txBody>
          <a:bodyPr wrap="square" rtlCol="0">
            <a:spAutoFit/>
          </a:bodyPr>
          <a:lstStyle/>
          <a:p>
            <a:r>
              <a:rPr lang="en-US" sz="1600" dirty="0"/>
              <a:t>Forensic sample</a:t>
            </a:r>
          </a:p>
        </p:txBody>
      </p:sp>
      <p:sp>
        <p:nvSpPr>
          <p:cNvPr id="32" name="TextBox 31">
            <a:extLst>
              <a:ext uri="{FF2B5EF4-FFF2-40B4-BE49-F238E27FC236}">
                <a16:creationId xmlns:a16="http://schemas.microsoft.com/office/drawing/2014/main" id="{989E6B2C-F753-4160-AFAB-88F0DE32C15C}"/>
              </a:ext>
            </a:extLst>
          </p:cNvPr>
          <p:cNvSpPr txBox="1"/>
          <p:nvPr/>
        </p:nvSpPr>
        <p:spPr>
          <a:xfrm>
            <a:off x="4516352" y="5283878"/>
            <a:ext cx="1744224" cy="338554"/>
          </a:xfrm>
          <a:prstGeom prst="rect">
            <a:avLst/>
          </a:prstGeom>
          <a:noFill/>
        </p:spPr>
        <p:txBody>
          <a:bodyPr wrap="square" rtlCol="0">
            <a:spAutoFit/>
          </a:bodyPr>
          <a:lstStyle/>
          <a:p>
            <a:r>
              <a:rPr lang="en-US" sz="1600" dirty="0"/>
              <a:t>Reference sample</a:t>
            </a:r>
          </a:p>
        </p:txBody>
      </p:sp>
      <p:cxnSp>
        <p:nvCxnSpPr>
          <p:cNvPr id="5" name="Straight Arrow Connector 4">
            <a:extLst>
              <a:ext uri="{FF2B5EF4-FFF2-40B4-BE49-F238E27FC236}">
                <a16:creationId xmlns:a16="http://schemas.microsoft.com/office/drawing/2014/main" id="{95394304-3E8C-43A0-B010-7C37F09B5194}"/>
              </a:ext>
            </a:extLst>
          </p:cNvPr>
          <p:cNvCxnSpPr/>
          <p:nvPr/>
        </p:nvCxnSpPr>
        <p:spPr>
          <a:xfrm>
            <a:off x="2466475" y="5501790"/>
            <a:ext cx="464316"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8" name="Straight Arrow Connector 37">
            <a:extLst>
              <a:ext uri="{FF2B5EF4-FFF2-40B4-BE49-F238E27FC236}">
                <a16:creationId xmlns:a16="http://schemas.microsoft.com/office/drawing/2014/main" id="{78A602E7-3AC6-46C4-949F-CE0D0C66D209}"/>
              </a:ext>
            </a:extLst>
          </p:cNvPr>
          <p:cNvCxnSpPr>
            <a:cxnSpLocks/>
          </p:cNvCxnSpPr>
          <p:nvPr/>
        </p:nvCxnSpPr>
        <p:spPr>
          <a:xfrm flipH="1">
            <a:off x="4006496" y="5453155"/>
            <a:ext cx="545952"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pic>
        <p:nvPicPr>
          <p:cNvPr id="21" name="Picture 20" descr="A picture containing person, person, dress, wearing&#10;&#10;Description automatically generated">
            <a:extLst>
              <a:ext uri="{FF2B5EF4-FFF2-40B4-BE49-F238E27FC236}">
                <a16:creationId xmlns:a16="http://schemas.microsoft.com/office/drawing/2014/main" id="{2265035C-1503-40D5-AB50-EB8A3E965A33}"/>
              </a:ext>
            </a:extLst>
          </p:cNvPr>
          <p:cNvPicPr>
            <a:picLocks noChangeAspect="1"/>
          </p:cNvPicPr>
          <p:nvPr/>
        </p:nvPicPr>
        <p:blipFill>
          <a:blip r:embed="rId13"/>
          <a:stretch>
            <a:fillRect/>
          </a:stretch>
        </p:blipFill>
        <p:spPr>
          <a:xfrm>
            <a:off x="796432" y="3731178"/>
            <a:ext cx="661237" cy="837567"/>
          </a:xfrm>
          <a:prstGeom prst="rect">
            <a:avLst/>
          </a:prstGeom>
        </p:spPr>
      </p:pic>
    </p:spTree>
    <p:custDataLst>
      <p:tags r:id="rId1"/>
    </p:custDataLst>
    <p:extLst>
      <p:ext uri="{BB962C8B-B14F-4D97-AF65-F5344CB8AC3E}">
        <p14:creationId xmlns:p14="http://schemas.microsoft.com/office/powerpoint/2010/main" val="4598624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5"/>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4"/>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8"/>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2"/>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xit" presetSubtype="0" fill="hold" nodeType="clickEffect">
                                  <p:stCondLst>
                                    <p:cond delay="0"/>
                                  </p:stCondLst>
                                  <p:childTnLst>
                                    <p:set>
                                      <p:cBhvr>
                                        <p:cTn id="22" dur="1" fill="hold">
                                          <p:stCondLst>
                                            <p:cond delay="0"/>
                                          </p:stCondLst>
                                        </p:cTn>
                                        <p:tgtEl>
                                          <p:spTgt spid="29"/>
                                        </p:tgtEl>
                                        <p:attrNameLst>
                                          <p:attrName>style.visibility</p:attrName>
                                        </p:attrNameLst>
                                      </p:cBhvr>
                                      <p:to>
                                        <p:strVal val="hidden"/>
                                      </p:to>
                                    </p:set>
                                  </p:childTnLst>
                                </p:cTn>
                              </p:par>
                              <p:par>
                                <p:cTn id="23" presetID="1" presetClass="entr" presetSubtype="0" fill="hold" nodeType="withEffect">
                                  <p:stCondLst>
                                    <p:cond delay="0"/>
                                  </p:stCondLst>
                                  <p:childTnLst>
                                    <p:set>
                                      <p:cBhvr>
                                        <p:cTn id="24" dur="1" fill="hold">
                                          <p:stCondLst>
                                            <p:cond delay="0"/>
                                          </p:stCondLst>
                                        </p:cTn>
                                        <p:tgtEl>
                                          <p:spTgt spid="28"/>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10"/>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11"/>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14"/>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2" presetClass="exit" presetSubtype="4" fill="hold" nodeType="clickEffect">
                                  <p:stCondLst>
                                    <p:cond delay="0"/>
                                  </p:stCondLst>
                                  <p:childTnLst>
                                    <p:anim calcmode="lin" valueType="num">
                                      <p:cBhvr additive="base">
                                        <p:cTn id="36" dur="500"/>
                                        <p:tgtEl>
                                          <p:spTgt spid="25"/>
                                        </p:tgtEl>
                                        <p:attrNameLst>
                                          <p:attrName>ppt_x</p:attrName>
                                        </p:attrNameLst>
                                      </p:cBhvr>
                                      <p:tavLst>
                                        <p:tav tm="0">
                                          <p:val>
                                            <p:strVal val="ppt_x"/>
                                          </p:val>
                                        </p:tav>
                                        <p:tav tm="100000">
                                          <p:val>
                                            <p:strVal val="ppt_x"/>
                                          </p:val>
                                        </p:tav>
                                      </p:tavLst>
                                    </p:anim>
                                    <p:anim calcmode="lin" valueType="num">
                                      <p:cBhvr additive="base">
                                        <p:cTn id="37" dur="500"/>
                                        <p:tgtEl>
                                          <p:spTgt spid="25"/>
                                        </p:tgtEl>
                                        <p:attrNameLst>
                                          <p:attrName>ppt_y</p:attrName>
                                        </p:attrNameLst>
                                      </p:cBhvr>
                                      <p:tavLst>
                                        <p:tav tm="0">
                                          <p:val>
                                            <p:strVal val="ppt_y"/>
                                          </p:val>
                                        </p:tav>
                                        <p:tav tm="100000">
                                          <p:val>
                                            <p:strVal val="1+ppt_h/2"/>
                                          </p:val>
                                        </p:tav>
                                      </p:tavLst>
                                    </p:anim>
                                    <p:set>
                                      <p:cBhvr>
                                        <p:cTn id="38" dur="1" fill="hold">
                                          <p:stCondLst>
                                            <p:cond delay="499"/>
                                          </p:stCondLst>
                                        </p:cTn>
                                        <p:tgtEl>
                                          <p:spTgt spid="2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4" grpId="0"/>
      <p:bldP spid="31" grpId="0"/>
      <p:bldP spid="32"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p:cNvGraphicFramePr/>
          <p:nvPr>
            <p:extLst>
              <p:ext uri="{D42A27DB-BD31-4B8C-83A1-F6EECF244321}">
                <p14:modId xmlns:p14="http://schemas.microsoft.com/office/powerpoint/2010/main" val="1371456296"/>
              </p:ext>
            </p:extLst>
          </p:nvPr>
        </p:nvGraphicFramePr>
        <p:xfrm>
          <a:off x="619125" y="1749284"/>
          <a:ext cx="4053236" cy="2543176"/>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9" name="Picture 8"/>
          <p:cNvPicPr>
            <a:picLocks noChangeAspect="1"/>
          </p:cNvPicPr>
          <p:nvPr/>
        </p:nvPicPr>
        <p:blipFill rotWithShape="1">
          <a:blip r:embed="rId9">
            <a:extLst>
              <a:ext uri="{28A0092B-C50C-407E-A947-70E740481C1C}">
                <a14:useLocalDpi xmlns:a14="http://schemas.microsoft.com/office/drawing/2010/main" val="0"/>
              </a:ext>
            </a:extLst>
          </a:blip>
          <a:srcRect l="5901" r="24124"/>
          <a:stretch/>
        </p:blipFill>
        <p:spPr>
          <a:xfrm>
            <a:off x="1675588" y="2686161"/>
            <a:ext cx="925551" cy="691724"/>
          </a:xfrm>
          <a:prstGeom prst="rect">
            <a:avLst/>
          </a:prstGeom>
        </p:spPr>
      </p:pic>
      <p:sp>
        <p:nvSpPr>
          <p:cNvPr id="10" name="Right Arrow 9"/>
          <p:cNvSpPr/>
          <p:nvPr/>
        </p:nvSpPr>
        <p:spPr>
          <a:xfrm>
            <a:off x="4808035" y="2949435"/>
            <a:ext cx="2447925" cy="158748"/>
          </a:xfrm>
          <a:prstGeom prst="rightArrow">
            <a:avLst/>
          </a:prstGeom>
          <a:solidFill>
            <a:srgbClr val="00B0F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1" name="Group 10"/>
          <p:cNvGrpSpPr/>
          <p:nvPr/>
        </p:nvGrpSpPr>
        <p:grpSpPr>
          <a:xfrm>
            <a:off x="7370320" y="2623678"/>
            <a:ext cx="1037700" cy="873759"/>
            <a:chOff x="2987" y="655319"/>
            <a:chExt cx="895230" cy="873759"/>
          </a:xfrm>
          <a:solidFill>
            <a:srgbClr val="FF0066"/>
          </a:solidFill>
        </p:grpSpPr>
        <p:sp>
          <p:nvSpPr>
            <p:cNvPr id="12" name="Rounded Rectangle 11"/>
            <p:cNvSpPr/>
            <p:nvPr/>
          </p:nvSpPr>
          <p:spPr>
            <a:xfrm>
              <a:off x="2987" y="655319"/>
              <a:ext cx="895230" cy="873759"/>
            </a:xfrm>
            <a:prstGeom prst="roundRect">
              <a:avLst/>
            </a:prstGeom>
            <a:grpFill/>
            <a:ln>
              <a:solidFill>
                <a:srgbClr val="FF0066"/>
              </a:solidFill>
            </a:ln>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13" name="Rounded Rectangle 4"/>
            <p:cNvSpPr txBox="1"/>
            <p:nvPr/>
          </p:nvSpPr>
          <p:spPr>
            <a:xfrm>
              <a:off x="45640" y="697972"/>
              <a:ext cx="809924" cy="788453"/>
            </a:xfrm>
            <a:prstGeom prst="rect">
              <a:avLst/>
            </a:prstGeom>
            <a:grpFill/>
            <a:ln>
              <a:solidFill>
                <a:srgbClr val="FF0066"/>
              </a:solidFill>
            </a:ln>
          </p:spPr>
          <p:style>
            <a:lnRef idx="0">
              <a:scrgbClr r="0" g="0" b="0"/>
            </a:lnRef>
            <a:fillRef idx="0">
              <a:scrgbClr r="0" g="0" b="0"/>
            </a:fillRef>
            <a:effectRef idx="0">
              <a:scrgbClr r="0" g="0" b="0"/>
            </a:effectRef>
            <a:fontRef idx="minor">
              <a:schemeClr val="lt1"/>
            </a:fontRef>
          </p:style>
          <p:txBody>
            <a:bodyPr spcFirstLastPara="0" vert="horz" wrap="square" lIns="57150" tIns="57150" rIns="57150" bIns="57150" numCol="1" spcCol="1270" anchor="ctr" anchorCtr="0">
              <a:noAutofit/>
            </a:bodyPr>
            <a:lstStyle/>
            <a:p>
              <a:pPr lvl="0" algn="ctr" defTabSz="666750">
                <a:lnSpc>
                  <a:spcPct val="90000"/>
                </a:lnSpc>
                <a:spcBef>
                  <a:spcPct val="0"/>
                </a:spcBef>
                <a:spcAft>
                  <a:spcPct val="35000"/>
                </a:spcAft>
              </a:pPr>
              <a:r>
                <a:rPr lang="en-US" sz="1500" kern="1200" dirty="0"/>
                <a:t>Trial</a:t>
              </a:r>
            </a:p>
          </p:txBody>
        </p:sp>
      </p:grpSp>
      <p:sp>
        <p:nvSpPr>
          <p:cNvPr id="14" name="TextBox 13"/>
          <p:cNvSpPr txBox="1"/>
          <p:nvPr/>
        </p:nvSpPr>
        <p:spPr>
          <a:xfrm>
            <a:off x="5341432" y="2644029"/>
            <a:ext cx="1460584" cy="369332"/>
          </a:xfrm>
          <a:prstGeom prst="rect">
            <a:avLst/>
          </a:prstGeom>
          <a:noFill/>
        </p:spPr>
        <p:txBody>
          <a:bodyPr wrap="square" rtlCol="0">
            <a:spAutoFit/>
          </a:bodyPr>
          <a:lstStyle/>
          <a:p>
            <a:r>
              <a:rPr lang="en-US"/>
              <a:t>Months later</a:t>
            </a:r>
            <a:endParaRPr lang="en-US" dirty="0"/>
          </a:p>
        </p:txBody>
      </p:sp>
      <p:sp>
        <p:nvSpPr>
          <p:cNvPr id="16" name="Title 1"/>
          <p:cNvSpPr>
            <a:spLocks noGrp="1"/>
          </p:cNvSpPr>
          <p:nvPr>
            <p:ph type="title"/>
          </p:nvPr>
        </p:nvSpPr>
        <p:spPr>
          <a:xfrm>
            <a:off x="457200" y="533400"/>
            <a:ext cx="8229600" cy="990600"/>
          </a:xfrm>
        </p:spPr>
        <p:txBody>
          <a:bodyPr>
            <a:normAutofit/>
          </a:bodyPr>
          <a:lstStyle/>
          <a:p>
            <a:r>
              <a:rPr lang="en-US"/>
              <a:t>Contaminated forensic evidence</a:t>
            </a:r>
            <a:endParaRPr lang="en-US" dirty="0"/>
          </a:p>
        </p:txBody>
      </p:sp>
      <p:pic>
        <p:nvPicPr>
          <p:cNvPr id="17" name="Picture 16">
            <a:extLst>
              <a:ext uri="{FF2B5EF4-FFF2-40B4-BE49-F238E27FC236}">
                <a16:creationId xmlns:a16="http://schemas.microsoft.com/office/drawing/2014/main" id="{459E1069-A2C2-41E4-9101-561315CE48DA}"/>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2906727" y="4525774"/>
            <a:ext cx="454882" cy="307082"/>
          </a:xfrm>
          <a:prstGeom prst="rect">
            <a:avLst/>
          </a:prstGeom>
          <a:ln>
            <a:solidFill>
              <a:schemeClr val="bg1">
                <a:lumMod val="75000"/>
              </a:schemeClr>
            </a:solidFill>
          </a:ln>
        </p:spPr>
      </p:pic>
      <p:pic>
        <p:nvPicPr>
          <p:cNvPr id="24" name="Picture 2" descr="DNA Fingerprinting">
            <a:extLst>
              <a:ext uri="{FF2B5EF4-FFF2-40B4-BE49-F238E27FC236}">
                <a16:creationId xmlns:a16="http://schemas.microsoft.com/office/drawing/2014/main" id="{26385A77-93C4-4D0C-AACB-C3277BD6E7E5}"/>
              </a:ext>
            </a:extLst>
          </p:cNvPr>
          <p:cNvPicPr>
            <a:picLocks noChangeAspect="1" noChangeArrowheads="1"/>
          </p:cNvPicPr>
          <p:nvPr/>
        </p:nvPicPr>
        <p:blipFill rotWithShape="1">
          <a:blip r:embed="rId11">
            <a:extLst>
              <a:ext uri="{28A0092B-C50C-407E-A947-70E740481C1C}">
                <a14:useLocalDpi xmlns:a14="http://schemas.microsoft.com/office/drawing/2010/main" val="0"/>
              </a:ext>
            </a:extLst>
          </a:blip>
          <a:srcRect l="3754" t="8197" r="74047" b="3168"/>
          <a:stretch/>
        </p:blipFill>
        <p:spPr bwMode="auto">
          <a:xfrm>
            <a:off x="3728592" y="4894214"/>
            <a:ext cx="342169" cy="1191089"/>
          </a:xfrm>
          <a:prstGeom prst="rect">
            <a:avLst/>
          </a:prstGeom>
          <a:noFill/>
          <a:extLst>
            <a:ext uri="{909E8E84-426E-40DD-AFC4-6F175D3DCCD1}">
              <a14:hiddenFill xmlns:a14="http://schemas.microsoft.com/office/drawing/2010/main">
                <a:solidFill>
                  <a:srgbClr val="FFFFFF"/>
                </a:solidFill>
              </a14:hiddenFill>
            </a:ext>
          </a:extLst>
        </p:spPr>
      </p:pic>
      <p:pic>
        <p:nvPicPr>
          <p:cNvPr id="25" name="Picture 24">
            <a:extLst>
              <a:ext uri="{FF2B5EF4-FFF2-40B4-BE49-F238E27FC236}">
                <a16:creationId xmlns:a16="http://schemas.microsoft.com/office/drawing/2014/main" id="{0B696196-0F79-44E6-A44F-8AD49595CD2C}"/>
              </a:ext>
            </a:extLst>
          </p:cNvPr>
          <p:cNvPicPr>
            <a:picLocks noChangeAspect="1"/>
          </p:cNvPicPr>
          <p:nvPr/>
        </p:nvPicPr>
        <p:blipFill>
          <a:blip r:embed="rId12"/>
          <a:stretch>
            <a:fillRect/>
          </a:stretch>
        </p:blipFill>
        <p:spPr>
          <a:xfrm>
            <a:off x="2966412" y="4894214"/>
            <a:ext cx="345243" cy="1191088"/>
          </a:xfrm>
          <a:prstGeom prst="rect">
            <a:avLst/>
          </a:prstGeom>
        </p:spPr>
      </p:pic>
      <p:cxnSp>
        <p:nvCxnSpPr>
          <p:cNvPr id="30" name="Straight Arrow Connector 29">
            <a:extLst>
              <a:ext uri="{FF2B5EF4-FFF2-40B4-BE49-F238E27FC236}">
                <a16:creationId xmlns:a16="http://schemas.microsoft.com/office/drawing/2014/main" id="{C8191F82-957E-4F09-9D62-1511025AF1C6}"/>
              </a:ext>
            </a:extLst>
          </p:cNvPr>
          <p:cNvCxnSpPr>
            <a:cxnSpLocks/>
          </p:cNvCxnSpPr>
          <p:nvPr/>
        </p:nvCxnSpPr>
        <p:spPr>
          <a:xfrm>
            <a:off x="3108042" y="3534260"/>
            <a:ext cx="0" cy="93268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pic>
        <p:nvPicPr>
          <p:cNvPr id="18" name="Picture 2" descr="DNA Fingerprinting">
            <a:extLst>
              <a:ext uri="{FF2B5EF4-FFF2-40B4-BE49-F238E27FC236}">
                <a16:creationId xmlns:a16="http://schemas.microsoft.com/office/drawing/2014/main" id="{F769C771-688F-4EEC-80DA-F64D074DF25F}"/>
              </a:ext>
            </a:extLst>
          </p:cNvPr>
          <p:cNvPicPr>
            <a:picLocks noChangeAspect="1" noChangeArrowheads="1"/>
          </p:cNvPicPr>
          <p:nvPr/>
        </p:nvPicPr>
        <p:blipFill rotWithShape="1">
          <a:blip r:embed="rId11">
            <a:extLst>
              <a:ext uri="{28A0092B-C50C-407E-A947-70E740481C1C}">
                <a14:useLocalDpi xmlns:a14="http://schemas.microsoft.com/office/drawing/2010/main" val="0"/>
              </a:ext>
            </a:extLst>
          </a:blip>
          <a:srcRect l="3754" t="8197" r="74047" b="3168"/>
          <a:stretch/>
        </p:blipFill>
        <p:spPr bwMode="auto">
          <a:xfrm>
            <a:off x="2970232" y="4895056"/>
            <a:ext cx="342169" cy="1191089"/>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2" descr="FBI DNA expert testifies in Acosta murder trial">
            <a:extLst>
              <a:ext uri="{FF2B5EF4-FFF2-40B4-BE49-F238E27FC236}">
                <a16:creationId xmlns:a16="http://schemas.microsoft.com/office/drawing/2014/main" id="{5DDAE2BD-655B-4B77-BFD2-7CAD59051E16}"/>
              </a:ext>
            </a:extLst>
          </p:cNvPr>
          <p:cNvPicPr>
            <a:picLocks noChangeAspect="1" noChangeArrowheads="1"/>
          </p:cNvPicPr>
          <p:nvPr/>
        </p:nvPicPr>
        <p:blipFill rotWithShape="1">
          <a:blip r:embed="rId13">
            <a:extLst>
              <a:ext uri="{28A0092B-C50C-407E-A947-70E740481C1C}">
                <a14:useLocalDpi xmlns:a14="http://schemas.microsoft.com/office/drawing/2010/main" val="0"/>
              </a:ext>
            </a:extLst>
          </a:blip>
          <a:srcRect r="32128"/>
          <a:stretch/>
        </p:blipFill>
        <p:spPr bwMode="auto">
          <a:xfrm>
            <a:off x="7065720" y="3675219"/>
            <a:ext cx="1671738" cy="1385480"/>
          </a:xfrm>
          <a:prstGeom prst="rect">
            <a:avLst/>
          </a:prstGeom>
          <a:noFill/>
          <a:extLst>
            <a:ext uri="{909E8E84-426E-40DD-AFC4-6F175D3DCCD1}">
              <a14:hiddenFill xmlns:a14="http://schemas.microsoft.com/office/drawing/2010/main">
                <a:solidFill>
                  <a:srgbClr val="FFFFFF"/>
                </a:solidFill>
              </a14:hiddenFill>
            </a:ext>
          </a:extLst>
        </p:spPr>
      </p:pic>
      <p:sp>
        <p:nvSpPr>
          <p:cNvPr id="20" name="TextBox 19">
            <a:extLst>
              <a:ext uri="{FF2B5EF4-FFF2-40B4-BE49-F238E27FC236}">
                <a16:creationId xmlns:a16="http://schemas.microsoft.com/office/drawing/2014/main" id="{F930BDE4-97DA-4DA8-998C-5DF8EA8EC55D}"/>
              </a:ext>
            </a:extLst>
          </p:cNvPr>
          <p:cNvSpPr txBox="1"/>
          <p:nvPr/>
        </p:nvSpPr>
        <p:spPr>
          <a:xfrm>
            <a:off x="992749" y="5320481"/>
            <a:ext cx="1565062" cy="338554"/>
          </a:xfrm>
          <a:prstGeom prst="rect">
            <a:avLst/>
          </a:prstGeom>
          <a:noFill/>
        </p:spPr>
        <p:txBody>
          <a:bodyPr wrap="square" rtlCol="0">
            <a:spAutoFit/>
          </a:bodyPr>
          <a:lstStyle/>
          <a:p>
            <a:r>
              <a:rPr lang="en-US" sz="1600" dirty="0"/>
              <a:t>Forensic sample</a:t>
            </a:r>
          </a:p>
        </p:txBody>
      </p:sp>
      <p:sp>
        <p:nvSpPr>
          <p:cNvPr id="21" name="TextBox 20">
            <a:extLst>
              <a:ext uri="{FF2B5EF4-FFF2-40B4-BE49-F238E27FC236}">
                <a16:creationId xmlns:a16="http://schemas.microsoft.com/office/drawing/2014/main" id="{34064C10-A3FC-4C3C-A1B8-8866D9206908}"/>
              </a:ext>
            </a:extLst>
          </p:cNvPr>
          <p:cNvSpPr txBox="1"/>
          <p:nvPr/>
        </p:nvSpPr>
        <p:spPr>
          <a:xfrm>
            <a:off x="4516352" y="5283878"/>
            <a:ext cx="1744224" cy="338554"/>
          </a:xfrm>
          <a:prstGeom prst="rect">
            <a:avLst/>
          </a:prstGeom>
          <a:noFill/>
        </p:spPr>
        <p:txBody>
          <a:bodyPr wrap="square" rtlCol="0">
            <a:spAutoFit/>
          </a:bodyPr>
          <a:lstStyle/>
          <a:p>
            <a:r>
              <a:rPr lang="en-US" sz="1600" dirty="0"/>
              <a:t>Reference sample</a:t>
            </a:r>
          </a:p>
        </p:txBody>
      </p:sp>
      <p:cxnSp>
        <p:nvCxnSpPr>
          <p:cNvPr id="22" name="Straight Arrow Connector 21">
            <a:extLst>
              <a:ext uri="{FF2B5EF4-FFF2-40B4-BE49-F238E27FC236}">
                <a16:creationId xmlns:a16="http://schemas.microsoft.com/office/drawing/2014/main" id="{70371CA5-F464-413D-BA18-5DACBC7A5313}"/>
              </a:ext>
            </a:extLst>
          </p:cNvPr>
          <p:cNvCxnSpPr/>
          <p:nvPr/>
        </p:nvCxnSpPr>
        <p:spPr>
          <a:xfrm>
            <a:off x="2466475" y="5501790"/>
            <a:ext cx="464316"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3" name="Straight Arrow Connector 22">
            <a:extLst>
              <a:ext uri="{FF2B5EF4-FFF2-40B4-BE49-F238E27FC236}">
                <a16:creationId xmlns:a16="http://schemas.microsoft.com/office/drawing/2014/main" id="{219F1E03-2412-4086-AD9C-40383CA44B07}"/>
              </a:ext>
            </a:extLst>
          </p:cNvPr>
          <p:cNvCxnSpPr>
            <a:cxnSpLocks/>
          </p:cNvCxnSpPr>
          <p:nvPr/>
        </p:nvCxnSpPr>
        <p:spPr>
          <a:xfrm flipH="1">
            <a:off x="4006496" y="5453155"/>
            <a:ext cx="545952"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pic>
        <p:nvPicPr>
          <p:cNvPr id="26" name="Picture 25" descr="A picture containing person, person, dress, wearing&#10;&#10;Description automatically generated">
            <a:extLst>
              <a:ext uri="{FF2B5EF4-FFF2-40B4-BE49-F238E27FC236}">
                <a16:creationId xmlns:a16="http://schemas.microsoft.com/office/drawing/2014/main" id="{634C3807-5634-4D19-AA97-6A8AE90F8B6C}"/>
              </a:ext>
            </a:extLst>
          </p:cNvPr>
          <p:cNvPicPr>
            <a:picLocks noChangeAspect="1"/>
          </p:cNvPicPr>
          <p:nvPr/>
        </p:nvPicPr>
        <p:blipFill>
          <a:blip r:embed="rId14"/>
          <a:stretch>
            <a:fillRect/>
          </a:stretch>
        </p:blipFill>
        <p:spPr>
          <a:xfrm>
            <a:off x="796432" y="3731178"/>
            <a:ext cx="661237" cy="837567"/>
          </a:xfrm>
          <a:prstGeom prst="rect">
            <a:avLst/>
          </a:prstGeom>
        </p:spPr>
      </p:pic>
    </p:spTree>
    <p:custDataLst>
      <p:tags r:id="rId1"/>
    </p:custDataLst>
    <p:extLst>
      <p:ext uri="{BB962C8B-B14F-4D97-AF65-F5344CB8AC3E}">
        <p14:creationId xmlns:p14="http://schemas.microsoft.com/office/powerpoint/2010/main" val="41836825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TIMING" val="|4.4|4|4.4|11.1|1.3"/>
</p:tagLst>
</file>

<file path=ppt/tags/tag10.xml><?xml version="1.0" encoding="utf-8"?>
<p:tagLst xmlns:a="http://schemas.openxmlformats.org/drawingml/2006/main" xmlns:r="http://schemas.openxmlformats.org/officeDocument/2006/relationships" xmlns:p="http://schemas.openxmlformats.org/presentationml/2006/main">
  <p:tag name="TIMING" val="|2.8|5.2|7"/>
</p:tagLst>
</file>

<file path=ppt/tags/tag11.xml><?xml version="1.0" encoding="utf-8"?>
<p:tagLst xmlns:a="http://schemas.openxmlformats.org/drawingml/2006/main" xmlns:r="http://schemas.openxmlformats.org/officeDocument/2006/relationships" xmlns:p="http://schemas.openxmlformats.org/presentationml/2006/main">
  <p:tag name="TIMING" val="|2.8|5.2|7"/>
</p:tagLst>
</file>

<file path=ppt/tags/tag12.xml><?xml version="1.0" encoding="utf-8"?>
<p:tagLst xmlns:a="http://schemas.openxmlformats.org/drawingml/2006/main" xmlns:r="http://schemas.openxmlformats.org/officeDocument/2006/relationships" xmlns:p="http://schemas.openxmlformats.org/presentationml/2006/main">
  <p:tag name="TIMING" val="|2.8|5.2|7"/>
</p:tagLst>
</file>

<file path=ppt/tags/tag13.xml><?xml version="1.0" encoding="utf-8"?>
<p:tagLst xmlns:a="http://schemas.openxmlformats.org/drawingml/2006/main" xmlns:r="http://schemas.openxmlformats.org/officeDocument/2006/relationships" xmlns:p="http://schemas.openxmlformats.org/presentationml/2006/main">
  <p:tag name="TIMING" val="|2.8|5.2|7"/>
</p:tagLst>
</file>

<file path=ppt/tags/tag14.xml><?xml version="1.0" encoding="utf-8"?>
<p:tagLst xmlns:a="http://schemas.openxmlformats.org/drawingml/2006/main" xmlns:r="http://schemas.openxmlformats.org/officeDocument/2006/relationships" xmlns:p="http://schemas.openxmlformats.org/presentationml/2006/main">
  <p:tag name="TIMING" val="|4.7|4.7|7.2|7.9|5.1"/>
</p:tagLst>
</file>

<file path=ppt/tags/tag15.xml><?xml version="1.0" encoding="utf-8"?>
<p:tagLst xmlns:a="http://schemas.openxmlformats.org/drawingml/2006/main" xmlns:r="http://schemas.openxmlformats.org/officeDocument/2006/relationships" xmlns:p="http://schemas.openxmlformats.org/presentationml/2006/main">
  <p:tag name="TIMING" val="|4.7|4.7|7.2|7.9|5.1"/>
</p:tagLst>
</file>

<file path=ppt/tags/tag16.xml><?xml version="1.0" encoding="utf-8"?>
<p:tagLst xmlns:a="http://schemas.openxmlformats.org/drawingml/2006/main" xmlns:r="http://schemas.openxmlformats.org/officeDocument/2006/relationships" xmlns:p="http://schemas.openxmlformats.org/presentationml/2006/main">
  <p:tag name="TIMING" val="|2.8|5.2|7"/>
</p:tagLst>
</file>

<file path=ppt/tags/tag17.xml><?xml version="1.0" encoding="utf-8"?>
<p:tagLst xmlns:a="http://schemas.openxmlformats.org/drawingml/2006/main" xmlns:r="http://schemas.openxmlformats.org/officeDocument/2006/relationships" xmlns:p="http://schemas.openxmlformats.org/presentationml/2006/main">
  <p:tag name="TIMING" val="|4.7|4.7|7.2|7.9|5.1"/>
</p:tagLst>
</file>

<file path=ppt/tags/tag18.xml><?xml version="1.0" encoding="utf-8"?>
<p:tagLst xmlns:a="http://schemas.openxmlformats.org/drawingml/2006/main" xmlns:r="http://schemas.openxmlformats.org/officeDocument/2006/relationships" xmlns:p="http://schemas.openxmlformats.org/presentationml/2006/main">
  <p:tag name="TIMING" val="|4.1|2.1|7.8|3.8|34.6|0.4|11.7"/>
</p:tagLst>
</file>

<file path=ppt/tags/tag19.xml><?xml version="1.0" encoding="utf-8"?>
<p:tagLst xmlns:a="http://schemas.openxmlformats.org/drawingml/2006/main" xmlns:r="http://schemas.openxmlformats.org/officeDocument/2006/relationships" xmlns:p="http://schemas.openxmlformats.org/presentationml/2006/main">
  <p:tag name="TIMING" val="|4.7|4.7|7.2|7.9|5.1"/>
</p:tagLst>
</file>

<file path=ppt/tags/tag2.xml><?xml version="1.0" encoding="utf-8"?>
<p:tagLst xmlns:a="http://schemas.openxmlformats.org/drawingml/2006/main" xmlns:r="http://schemas.openxmlformats.org/officeDocument/2006/relationships" xmlns:p="http://schemas.openxmlformats.org/presentationml/2006/main">
  <p:tag name="TIMING" val="|4.7|4.7|7.2|7.9|5.1"/>
</p:tagLst>
</file>

<file path=ppt/tags/tag20.xml><?xml version="1.0" encoding="utf-8"?>
<p:tagLst xmlns:a="http://schemas.openxmlformats.org/drawingml/2006/main" xmlns:r="http://schemas.openxmlformats.org/officeDocument/2006/relationships" xmlns:p="http://schemas.openxmlformats.org/presentationml/2006/main">
  <p:tag name="TIMING" val="|3|2.8|4.1|8.2|10.5|11.5"/>
</p:tagLst>
</file>

<file path=ppt/tags/tag21.xml><?xml version="1.0" encoding="utf-8"?>
<p:tagLst xmlns:a="http://schemas.openxmlformats.org/drawingml/2006/main" xmlns:r="http://schemas.openxmlformats.org/officeDocument/2006/relationships" xmlns:p="http://schemas.openxmlformats.org/presentationml/2006/main">
  <p:tag name="TIMING" val="|4.7|4.7|7.2|7.9|5.1"/>
</p:tagLst>
</file>

<file path=ppt/tags/tag22.xml><?xml version="1.0" encoding="utf-8"?>
<p:tagLst xmlns:a="http://schemas.openxmlformats.org/drawingml/2006/main" xmlns:r="http://schemas.openxmlformats.org/officeDocument/2006/relationships" xmlns:p="http://schemas.openxmlformats.org/presentationml/2006/main">
  <p:tag name="TIMING" val="|1.7|7.2|30.9"/>
</p:tagLst>
</file>

<file path=ppt/tags/tag23.xml><?xml version="1.0" encoding="utf-8"?>
<p:tagLst xmlns:a="http://schemas.openxmlformats.org/drawingml/2006/main" xmlns:r="http://schemas.openxmlformats.org/officeDocument/2006/relationships" xmlns:p="http://schemas.openxmlformats.org/presentationml/2006/main">
  <p:tag name="TIMING" val="|2|3.8|2.2|24.1"/>
</p:tagLst>
</file>

<file path=ppt/tags/tag24.xml><?xml version="1.0" encoding="utf-8"?>
<p:tagLst xmlns:a="http://schemas.openxmlformats.org/drawingml/2006/main" xmlns:r="http://schemas.openxmlformats.org/officeDocument/2006/relationships" xmlns:p="http://schemas.openxmlformats.org/presentationml/2006/main">
  <p:tag name="TIMING" val="|2|3.8|2.2|24.1"/>
</p:tagLst>
</file>

<file path=ppt/tags/tag25.xml><?xml version="1.0" encoding="utf-8"?>
<p:tagLst xmlns:a="http://schemas.openxmlformats.org/drawingml/2006/main" xmlns:r="http://schemas.openxmlformats.org/officeDocument/2006/relationships" xmlns:p="http://schemas.openxmlformats.org/presentationml/2006/main">
  <p:tag name="TIMING" val="|2|3.8|2.2|24.1"/>
</p:tagLst>
</file>

<file path=ppt/tags/tag26.xml><?xml version="1.0" encoding="utf-8"?>
<p:tagLst xmlns:a="http://schemas.openxmlformats.org/drawingml/2006/main" xmlns:r="http://schemas.openxmlformats.org/officeDocument/2006/relationships" xmlns:p="http://schemas.openxmlformats.org/presentationml/2006/main">
  <p:tag name="TIMING" val="|4.7|4.7|7.2|7.9|5.1"/>
</p:tagLst>
</file>

<file path=ppt/tags/tag27.xml><?xml version="1.0" encoding="utf-8"?>
<p:tagLst xmlns:a="http://schemas.openxmlformats.org/drawingml/2006/main" xmlns:r="http://schemas.openxmlformats.org/officeDocument/2006/relationships" xmlns:p="http://schemas.openxmlformats.org/presentationml/2006/main">
  <p:tag name="TIMING" val="|2|3.8|2.2|24.1"/>
</p:tagLst>
</file>

<file path=ppt/tags/tag28.xml><?xml version="1.0" encoding="utf-8"?>
<p:tagLst xmlns:a="http://schemas.openxmlformats.org/drawingml/2006/main" xmlns:r="http://schemas.openxmlformats.org/officeDocument/2006/relationships" xmlns:p="http://schemas.openxmlformats.org/presentationml/2006/main">
  <p:tag name="TIMING" val="|2|3.8|2.2|24.1"/>
</p:tagLst>
</file>

<file path=ppt/tags/tag29.xml><?xml version="1.0" encoding="utf-8"?>
<p:tagLst xmlns:a="http://schemas.openxmlformats.org/drawingml/2006/main" xmlns:r="http://schemas.openxmlformats.org/officeDocument/2006/relationships" xmlns:p="http://schemas.openxmlformats.org/presentationml/2006/main">
  <p:tag name="TIMING" val="|2|3.8|2.2|24.1"/>
</p:tagLst>
</file>

<file path=ppt/tags/tag3.xml><?xml version="1.0" encoding="utf-8"?>
<p:tagLst xmlns:a="http://schemas.openxmlformats.org/drawingml/2006/main" xmlns:r="http://schemas.openxmlformats.org/officeDocument/2006/relationships" xmlns:p="http://schemas.openxmlformats.org/presentationml/2006/main">
  <p:tag name="TIMING" val="|2|3.8|2.2|24.1"/>
</p:tagLst>
</file>

<file path=ppt/tags/tag30.xml><?xml version="1.0" encoding="utf-8"?>
<p:tagLst xmlns:a="http://schemas.openxmlformats.org/drawingml/2006/main" xmlns:r="http://schemas.openxmlformats.org/officeDocument/2006/relationships" xmlns:p="http://schemas.openxmlformats.org/presentationml/2006/main">
  <p:tag name="TIMING" val="|2|3.8|2.2|24.1"/>
</p:tagLst>
</file>

<file path=ppt/tags/tag31.xml><?xml version="1.0" encoding="utf-8"?>
<p:tagLst xmlns:a="http://schemas.openxmlformats.org/drawingml/2006/main" xmlns:r="http://schemas.openxmlformats.org/officeDocument/2006/relationships" xmlns:p="http://schemas.openxmlformats.org/presentationml/2006/main">
  <p:tag name="TIMING" val="|3|2.8|4.1|8.2|10.5|11.5"/>
</p:tagLst>
</file>

<file path=ppt/tags/tag4.xml><?xml version="1.0" encoding="utf-8"?>
<p:tagLst xmlns:a="http://schemas.openxmlformats.org/drawingml/2006/main" xmlns:r="http://schemas.openxmlformats.org/officeDocument/2006/relationships" xmlns:p="http://schemas.openxmlformats.org/presentationml/2006/main">
  <p:tag name="TIMING" val="|4.4|4|4.4|11.1|1.3"/>
</p:tagLst>
</file>

<file path=ppt/tags/tag5.xml><?xml version="1.0" encoding="utf-8"?>
<p:tagLst xmlns:a="http://schemas.openxmlformats.org/drawingml/2006/main" xmlns:r="http://schemas.openxmlformats.org/officeDocument/2006/relationships" xmlns:p="http://schemas.openxmlformats.org/presentationml/2006/main">
  <p:tag name="TIMING" val="|4.4|4|4.4|11.1|1.3"/>
</p:tagLst>
</file>

<file path=ppt/tags/tag6.xml><?xml version="1.0" encoding="utf-8"?>
<p:tagLst xmlns:a="http://schemas.openxmlformats.org/drawingml/2006/main" xmlns:r="http://schemas.openxmlformats.org/officeDocument/2006/relationships" xmlns:p="http://schemas.openxmlformats.org/presentationml/2006/main">
  <p:tag name="TIMING" val="|2.8|5.2|7"/>
</p:tagLst>
</file>

<file path=ppt/tags/tag7.xml><?xml version="1.0" encoding="utf-8"?>
<p:tagLst xmlns:a="http://schemas.openxmlformats.org/drawingml/2006/main" xmlns:r="http://schemas.openxmlformats.org/officeDocument/2006/relationships" xmlns:p="http://schemas.openxmlformats.org/presentationml/2006/main">
  <p:tag name="TIMING" val="|2.8|5.2|7"/>
</p:tagLst>
</file>

<file path=ppt/tags/tag8.xml><?xml version="1.0" encoding="utf-8"?>
<p:tagLst xmlns:a="http://schemas.openxmlformats.org/drawingml/2006/main" xmlns:r="http://schemas.openxmlformats.org/officeDocument/2006/relationships" xmlns:p="http://schemas.openxmlformats.org/presentationml/2006/main">
  <p:tag name="TIMING" val="|2.8|5.2|7"/>
</p:tagLst>
</file>

<file path=ppt/tags/tag9.xml><?xml version="1.0" encoding="utf-8"?>
<p:tagLst xmlns:a="http://schemas.openxmlformats.org/drawingml/2006/main" xmlns:r="http://schemas.openxmlformats.org/officeDocument/2006/relationships" xmlns:p="http://schemas.openxmlformats.org/presentationml/2006/main">
  <p:tag name="TIMING" val="|2.8|5.2|7"/>
</p:tagLst>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larity">
  <a:themeElements>
    <a:clrScheme name="Essential">
      <a:dk1>
        <a:srgbClr val="000000"/>
      </a:dk1>
      <a:lt1>
        <a:srgbClr val="FFFFFF"/>
      </a:lt1>
      <a:dk2>
        <a:srgbClr val="D1282E"/>
      </a:dk2>
      <a:lt2>
        <a:srgbClr val="C8C8B1"/>
      </a:lt2>
      <a:accent1>
        <a:srgbClr val="7A7A7A"/>
      </a:accent1>
      <a:accent2>
        <a:srgbClr val="F5C201"/>
      </a:accent2>
      <a:accent3>
        <a:srgbClr val="526DB0"/>
      </a:accent3>
      <a:accent4>
        <a:srgbClr val="989AAC"/>
      </a:accent4>
      <a:accent5>
        <a:srgbClr val="DC5924"/>
      </a:accent5>
      <a:accent6>
        <a:srgbClr val="B4B392"/>
      </a:accent6>
      <a:hlink>
        <a:srgbClr val="CC9900"/>
      </a:hlink>
      <a:folHlink>
        <a:srgbClr val="969696"/>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larity">
      <a:fillStyleLst>
        <a:solidFill>
          <a:schemeClr val="phClr"/>
        </a:solidFill>
        <a:gradFill rotWithShape="1">
          <a:gsLst>
            <a:gs pos="0">
              <a:schemeClr val="phClr">
                <a:tint val="50000"/>
                <a:shade val="86000"/>
                <a:satMod val="140000"/>
              </a:schemeClr>
            </a:gs>
            <a:gs pos="45000">
              <a:schemeClr val="phClr">
                <a:tint val="48000"/>
                <a:satMod val="150000"/>
              </a:schemeClr>
            </a:gs>
            <a:gs pos="100000">
              <a:schemeClr val="phClr">
                <a:tint val="28000"/>
                <a:satMod val="160000"/>
              </a:schemeClr>
            </a:gs>
          </a:gsLst>
          <a:path path="circle">
            <a:fillToRect l="100000" t="100000" r="100000" b="100000"/>
          </a:path>
        </a:gradFill>
        <a:gradFill rotWithShape="1">
          <a:gsLst>
            <a:gs pos="0">
              <a:schemeClr val="phClr">
                <a:shade val="70000"/>
                <a:satMod val="150000"/>
              </a:schemeClr>
            </a:gs>
            <a:gs pos="34000">
              <a:schemeClr val="phClr">
                <a:shade val="70000"/>
                <a:satMod val="140000"/>
              </a:schemeClr>
            </a:gs>
            <a:gs pos="70000">
              <a:schemeClr val="phClr">
                <a:tint val="100000"/>
                <a:shade val="90000"/>
                <a:satMod val="140000"/>
              </a:schemeClr>
            </a:gs>
            <a:gs pos="100000">
              <a:schemeClr val="phClr">
                <a:tint val="100000"/>
                <a:shade val="100000"/>
                <a:satMod val="100000"/>
              </a:schemeClr>
            </a:gs>
          </a:gsLst>
          <a:path path="circle">
            <a:fillToRect l="100000" t="100000" r="100000" b="100000"/>
          </a:path>
        </a:gradFill>
      </a:fillStyleLst>
      <a:lnStyleLst>
        <a:ln w="9525" cap="flat" cmpd="sng" algn="ctr">
          <a:solidFill>
            <a:schemeClr val="phClr"/>
          </a:solidFill>
          <a:prstDash val="solid"/>
        </a:ln>
        <a:ln w="26425" cap="flat" cmpd="sng" algn="ctr">
          <a:solidFill>
            <a:schemeClr val="phClr"/>
          </a:solidFill>
          <a:prstDash val="solid"/>
        </a:ln>
        <a:ln w="4445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38100" dist="25400" dir="2700000" algn="br" rotWithShape="0">
              <a:srgbClr val="000000">
                <a:alpha val="60000"/>
              </a:srgbClr>
            </a:outerShdw>
          </a:effectLst>
          <a:scene3d>
            <a:camera prst="orthographicFront">
              <a:rot lat="0" lon="0" rev="0"/>
            </a:camera>
            <a:lightRig rig="balanced" dir="t">
              <a:rot lat="0" lon="0" rev="5100000"/>
            </a:lightRig>
          </a:scene3d>
          <a:sp3d contourW="6350">
            <a:bevelT w="29210" h="12700"/>
            <a:contourClr>
              <a:schemeClr val="phClr">
                <a:shade val="30000"/>
                <a:satMod val="130000"/>
              </a:schemeClr>
            </a:contourClr>
          </a:sp3d>
        </a:effectStyle>
      </a:effectStyleLst>
      <a:bgFillStyleLst>
        <a:solidFill>
          <a:schemeClr val="phClr"/>
        </a:solidFill>
        <a:gradFill rotWithShape="1">
          <a:gsLst>
            <a:gs pos="0">
              <a:schemeClr val="phClr">
                <a:tint val="85000"/>
                <a:satMod val="180000"/>
              </a:schemeClr>
            </a:gs>
            <a:gs pos="40000">
              <a:schemeClr val="phClr">
                <a:tint val="95000"/>
                <a:shade val="85000"/>
                <a:satMod val="150000"/>
              </a:schemeClr>
            </a:gs>
            <a:gs pos="100000">
              <a:schemeClr val="phClr">
                <a:shade val="45000"/>
                <a:satMod val="200000"/>
              </a:schemeClr>
            </a:gs>
          </a:gsLst>
          <a:lin ang="5400000" scaled="0"/>
        </a:gradFill>
        <a:blipFill rotWithShape="1">
          <a:blip xmlns:r="http://schemas.openxmlformats.org/officeDocument/2006/relationships" r:embed="rId1">
            <a:duotone>
              <a:schemeClr val="phClr">
                <a:shade val="55000"/>
              </a:schemeClr>
              <a:schemeClr val="phClr">
                <a:tint val="97000"/>
                <a:satMod val="95000"/>
              </a:schemeClr>
            </a:duotone>
          </a:blip>
          <a:tile tx="0" ty="0" sx="70000" sy="7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Paper.thmx</Template>
  <TotalTime>84540</TotalTime>
  <Words>3342</Words>
  <Application>Microsoft Office PowerPoint</Application>
  <PresentationFormat>On-screen Show (4:3)</PresentationFormat>
  <Paragraphs>380</Paragraphs>
  <Slides>61</Slides>
  <Notes>47</Notes>
  <HiddenSlides>13</HiddenSlides>
  <MMClips>1</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61</vt:i4>
      </vt:variant>
    </vt:vector>
  </HeadingPairs>
  <TitlesOfParts>
    <vt:vector size="68" baseType="lpstr">
      <vt:lpstr>STCaiyun</vt:lpstr>
      <vt:lpstr>Arial</vt:lpstr>
      <vt:lpstr>Arial Black</vt:lpstr>
      <vt:lpstr>Calibri</vt:lpstr>
      <vt:lpstr>Monotype Corsiva</vt:lpstr>
      <vt:lpstr>Times New Roman</vt:lpstr>
      <vt:lpstr>Clarity</vt:lpstr>
      <vt:lpstr>eyewitness memory is reliable, but the criminal justice system is not</vt:lpstr>
      <vt:lpstr>Eyewitness Identification and  Wrongful Convictions</vt:lpstr>
      <vt:lpstr>Elizabeth Loftus University of California, Irvine</vt:lpstr>
      <vt:lpstr>First and Last Eyewitness Identification Tests</vt:lpstr>
      <vt:lpstr>Forensic Pattern Matching</vt:lpstr>
      <vt:lpstr>Forensic Pattern Matching</vt:lpstr>
      <vt:lpstr>Contaminated forensic evidence</vt:lpstr>
      <vt:lpstr>Contaminated forensic evidence</vt:lpstr>
      <vt:lpstr>Contaminated forensic evidence</vt:lpstr>
      <vt:lpstr>Contaminated forensic evidence</vt:lpstr>
      <vt:lpstr>Contaminated forensic evidence</vt:lpstr>
      <vt:lpstr>Contaminated forensic evidence</vt:lpstr>
      <vt:lpstr>Contaminated forensic evidence</vt:lpstr>
      <vt:lpstr>Charman &amp; Cahill (2012)</vt:lpstr>
      <vt:lpstr>Contaminated forensic evidence</vt:lpstr>
      <vt:lpstr>Justifying a second test with an excuse does not decontaminate memory</vt:lpstr>
      <vt:lpstr>Justifying a second test with an excuse does not decontaminate memory</vt:lpstr>
      <vt:lpstr>Contaminated forensic evidence</vt:lpstr>
      <vt:lpstr>Gary Wells Iowa State University</vt:lpstr>
      <vt:lpstr>The Photo Array</vt:lpstr>
      <vt:lpstr>When a photo lineup becomes a test of memory per se…</vt:lpstr>
      <vt:lpstr>PowerPoint Presentation</vt:lpstr>
      <vt:lpstr>PowerPoint Presentation</vt:lpstr>
      <vt:lpstr>PowerPoint Presentation</vt:lpstr>
      <vt:lpstr>PowerPoint Presentation</vt:lpstr>
      <vt:lpstr>PowerPoint Presentation</vt:lpstr>
      <vt:lpstr>The Education of Yours Truly</vt:lpstr>
      <vt:lpstr>Signal Detection Theory</vt:lpstr>
      <vt:lpstr>The eyewitness confidence-accuracy in the lab</vt:lpstr>
      <vt:lpstr>Houston Police Department Field Study Wixted, Mickes, Dunn, Clark &amp; W. Wells (2016, PNAS)</vt:lpstr>
      <vt:lpstr>The very act of testing memory with a lineup contaminates the witness’s memory</vt:lpstr>
      <vt:lpstr>The very act of testing memory with a lineup contaminates the witness’s memory</vt:lpstr>
      <vt:lpstr>Elaborative face processing</vt:lpstr>
      <vt:lpstr>Elaborative face processing</vt:lpstr>
      <vt:lpstr>Elaborative face processing</vt:lpstr>
      <vt:lpstr>Elaborative face processing</vt:lpstr>
      <vt:lpstr>Elaborative face processing</vt:lpstr>
      <vt:lpstr>Elaborative face processing</vt:lpstr>
      <vt:lpstr>PowerPoint Presentation</vt:lpstr>
      <vt:lpstr>Justifying a second test with an excuse does not decontaminate memory</vt:lpstr>
      <vt:lpstr>(1) Eyewitness identification is reliable on the first test, and (2) testing memory contaminates memory for the suspect</vt:lpstr>
      <vt:lpstr>(1) Eyewitness identification is reliable on the first test, and (2) testing memory contaminates memory for the suspect</vt:lpstr>
      <vt:lpstr>(1) Eyewitness identification is reliable on the first test, and (2) testing memory contaminates memory for the suspect</vt:lpstr>
      <vt:lpstr>Face Familiarity (vs. Recollection of Details)</vt:lpstr>
      <vt:lpstr>Before the First Test (Encoding)</vt:lpstr>
      <vt:lpstr>Face Familiarity is not a Search Process!</vt:lpstr>
      <vt:lpstr>Face Familiarity is not a Search Process!</vt:lpstr>
      <vt:lpstr>Face Familiarity is not a Search Process!</vt:lpstr>
      <vt:lpstr>PowerPoint Presentation</vt:lpstr>
      <vt:lpstr>(1) Eyewitness identification is reliable on the first test, and (2) testing memory contaminates memory for the suspect</vt:lpstr>
      <vt:lpstr>James Joseph Garner</vt:lpstr>
      <vt:lpstr>PowerPoint Presentation</vt:lpstr>
      <vt:lpstr>         The Murder of Betty Black </vt:lpstr>
      <vt:lpstr>         The Murder of Betty Black </vt:lpstr>
      <vt:lpstr>Who was the Accomplice?</vt:lpstr>
      <vt:lpstr>PowerPoint Presentation</vt:lpstr>
      <vt:lpstr>The Capital Conviction of Charles Don Flores</vt:lpstr>
      <vt:lpstr>The crux of the issue</vt:lpstr>
      <vt:lpstr>PowerPoint Presentation</vt:lpstr>
      <vt:lpstr>A New Perspective</vt:lpstr>
      <vt:lpstr>Test a Witness’s Memory for a Suspect Only Once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Receiver Operating Characteristic Analysis in the Assessment in Eyewitness Memory</dc:title>
  <dc:creator>Laura Mickes</dc:creator>
  <cp:lastModifiedBy>John Wixted</cp:lastModifiedBy>
  <cp:revision>1856</cp:revision>
  <cp:lastPrinted>2013-03-09T06:03:00Z</cp:lastPrinted>
  <dcterms:created xsi:type="dcterms:W3CDTF">2011-11-20T03:40:17Z</dcterms:created>
  <dcterms:modified xsi:type="dcterms:W3CDTF">2022-03-31T22:44:00Z</dcterms:modified>
</cp:coreProperties>
</file>